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725" r:id="rId7"/>
  </p:sldMasterIdLst>
  <p:notesMasterIdLst>
    <p:notesMasterId r:id="rId25"/>
  </p:notesMasterIdLst>
  <p:handoutMasterIdLst>
    <p:handoutMasterId r:id="rId26"/>
  </p:handoutMasterIdLst>
  <p:sldIdLst>
    <p:sldId id="279" r:id="rId8"/>
    <p:sldId id="280" r:id="rId9"/>
    <p:sldId id="281" r:id="rId10"/>
    <p:sldId id="282" r:id="rId11"/>
    <p:sldId id="283" r:id="rId12"/>
    <p:sldId id="293" r:id="rId13"/>
    <p:sldId id="284" r:id="rId14"/>
    <p:sldId id="296" r:id="rId15"/>
    <p:sldId id="295" r:id="rId16"/>
    <p:sldId id="300" r:id="rId17"/>
    <p:sldId id="297" r:id="rId18"/>
    <p:sldId id="285" r:id="rId19"/>
    <p:sldId id="286" r:id="rId20"/>
    <p:sldId id="288" r:id="rId21"/>
    <p:sldId id="289" r:id="rId22"/>
    <p:sldId id="290" r:id="rId23"/>
    <p:sldId id="287" r:id="rId24"/>
  </p:sldIdLst>
  <p:sldSz cx="12192000" cy="6858000"/>
  <p:notesSz cx="6858000" cy="9144000"/>
  <p:defaultTextStyle>
    <a:defPPr>
      <a:defRPr lang="nl-NL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00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72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7219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65"/>
    <a:srgbClr val="00A9F3"/>
    <a:srgbClr val="002C64"/>
    <a:srgbClr val="C20016"/>
    <a:srgbClr val="008542"/>
    <a:srgbClr val="33AADC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484" autoAdjust="0"/>
  </p:normalViewPr>
  <p:slideViewPr>
    <p:cSldViewPr snapToGrid="0" snapToObjects="1" showGuides="1">
      <p:cViewPr varScale="1">
        <p:scale>
          <a:sx n="61" d="100"/>
          <a:sy n="61" d="100"/>
        </p:scale>
        <p:origin x="844" y="56"/>
      </p:cViewPr>
      <p:guideLst>
        <p:guide orient="horz" pos="2160"/>
        <p:guide pos="721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37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4" Type="http://schemas.openxmlformats.org/officeDocument/2006/relationships/slide" Target="slides/slide17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D4CAB9-543B-124D-AC85-B38EEA6DAD72}" type="datetimeFigureOut">
              <a:rPr lang="nl-NL" altLang="en-US"/>
              <a:pPr/>
              <a:t>22-11-2018</a:t>
            </a:fld>
            <a:endParaRPr lang="nl-NL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E10CD581-2C6F-F24C-A6EA-AEF3E4905845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827330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520C45E-4B48-084A-A24B-FDF519F7717D}" type="datetimeFigureOut">
              <a:rPr lang="nl-NL" altLang="en-US"/>
              <a:pPr/>
              <a:t>22-11-2018</a:t>
            </a:fld>
            <a:endParaRPr lang="nl-NL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99720B-A57D-9C40-A75B-79A2C5AF5111}" type="slidenum">
              <a:rPr lang="nl-NL" altLang="en-US"/>
              <a:pPr/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8289933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Voor datum, voettekst,</a:t>
            </a:r>
            <a:r>
              <a:rPr lang="nl-NL" baseline="0" dirty="0" smtClean="0"/>
              <a:t> etc. gebruik onder het menu ‘Invoegen’ de gewenste optie.</a:t>
            </a:r>
          </a:p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Via Start, Nieuwe dia kun je kiezen uit diverse soorten dia’s om in </a:t>
            </a:r>
            <a:r>
              <a:rPr lang="nl-NL" baseline="0" smtClean="0"/>
              <a:t>te voegen.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2566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69352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13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704887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31940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0395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46226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2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1302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Digibeter</a:t>
            </a:r>
            <a:r>
              <a:rPr lang="nl-NL" dirty="0" smtClean="0"/>
              <a:t>, digitale overheid,</a:t>
            </a:r>
            <a:r>
              <a:rPr lang="nl-NL" baseline="0" dirty="0" smtClean="0"/>
              <a:t> kansen benutten en uitdagingen ‘aangaan’: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Andere manier van werken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Voorbouwen op de basis</a:t>
            </a:r>
          </a:p>
          <a:p>
            <a:pPr marL="0" indent="0">
              <a:buNone/>
            </a:pPr>
            <a:r>
              <a:rPr lang="nl-NL" baseline="0" dirty="0" smtClean="0"/>
              <a:t>Nationale Data Agenda</a:t>
            </a:r>
          </a:p>
          <a:p>
            <a:pPr marL="0" indent="0">
              <a:buNone/>
            </a:pPr>
            <a:r>
              <a:rPr lang="nl-NL" baseline="0" dirty="0" smtClean="0"/>
              <a:t>Steeds meer Datasets en goede score op OECD open data index  (data.overheid.nl)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037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Eenduidige </a:t>
            </a:r>
            <a:r>
              <a:rPr lang="nl-NL" dirty="0" err="1" smtClean="0"/>
              <a:t>Normatiek</a:t>
            </a:r>
            <a:r>
              <a:rPr lang="nl-NL" dirty="0" smtClean="0"/>
              <a:t> Single Information Audit, toezicht bundelen en aan sluiten op de gemeentelijke P&amp;C cyclus</a:t>
            </a:r>
          </a:p>
          <a:p>
            <a:r>
              <a:rPr lang="nl-NL" dirty="0" err="1" smtClean="0"/>
              <a:t>Eenjaarlijkse</a:t>
            </a:r>
            <a:r>
              <a:rPr lang="nl-NL" dirty="0" smtClean="0"/>
              <a:t> zelfevaluatievragenlijst richting </a:t>
            </a:r>
            <a:r>
              <a:rPr lang="nl-NL" dirty="0" err="1" smtClean="0"/>
              <a:t>GemeenteRaad</a:t>
            </a:r>
            <a:r>
              <a:rPr lang="nl-NL" dirty="0" smtClean="0"/>
              <a:t> en </a:t>
            </a:r>
            <a:r>
              <a:rPr lang="nl-NL" dirty="0" err="1" smtClean="0"/>
              <a:t>bijv</a:t>
            </a:r>
            <a:r>
              <a:rPr lang="nl-NL" dirty="0" smtClean="0"/>
              <a:t> Departementen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5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3621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Model Archiefverordening </a:t>
            </a:r>
            <a:r>
              <a:rPr lang="nl-NL" dirty="0" err="1" smtClean="0"/>
              <a:t>ivm</a:t>
            </a:r>
            <a:r>
              <a:rPr lang="nl-NL" dirty="0" smtClean="0"/>
              <a:t> toezicht arrangementen,</a:t>
            </a:r>
            <a:r>
              <a:rPr lang="nl-NL" baseline="0" dirty="0" smtClean="0"/>
              <a:t> opname beheer, </a:t>
            </a:r>
            <a:r>
              <a:rPr lang="nl-NL" baseline="0" dirty="0" err="1" smtClean="0"/>
              <a:t>beschikbaarstellen</a:t>
            </a:r>
            <a:r>
              <a:rPr lang="nl-NL" baseline="0" dirty="0" smtClean="0"/>
              <a:t> en kosten van particuliere archieven en tarieven voor ‘</a:t>
            </a:r>
            <a:r>
              <a:rPr lang="nl-NL" baseline="0" dirty="0" err="1" smtClean="0"/>
              <a:t>kopiëen</a:t>
            </a:r>
            <a:r>
              <a:rPr lang="nl-NL" baseline="0" dirty="0" smtClean="0"/>
              <a:t>’. </a:t>
            </a:r>
          </a:p>
          <a:p>
            <a:r>
              <a:rPr lang="nl-NL" baseline="0" dirty="0" smtClean="0"/>
              <a:t>Brochure Open tenzij voor papieren archieven en </a:t>
            </a:r>
            <a:r>
              <a:rPr lang="nl-NL" baseline="0" dirty="0" err="1" smtClean="0"/>
              <a:t>overbrengin</a:t>
            </a:r>
            <a:r>
              <a:rPr lang="nl-NL" baseline="0" dirty="0" smtClean="0"/>
              <a:t>, ook geschikt voor digitale informatie (ABD)</a:t>
            </a:r>
          </a:p>
          <a:p>
            <a:r>
              <a:rPr lang="nl-NL" baseline="0" dirty="0" smtClean="0"/>
              <a:t>En heel recent: https://kia.pleio.nl/groups/view/29153422/kennisplatform-openbaarheid/blog/view/55808071/nieuw-op-digitalecultuurnl-het-stappenplan-auteursrechten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6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90479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402400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8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3844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5502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Eerste voorbeeld Groningen</a:t>
            </a:r>
          </a:p>
          <a:p>
            <a:r>
              <a:rPr lang="nl-NL" dirty="0" smtClean="0"/>
              <a:t>Tweede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voorbeel</a:t>
            </a:r>
            <a:r>
              <a:rPr lang="nl-NL" baseline="0" dirty="0" smtClean="0"/>
              <a:t> ‘landelijk’</a:t>
            </a:r>
          </a:p>
          <a:p>
            <a:r>
              <a:rPr lang="nl-NL" baseline="0" dirty="0" smtClean="0"/>
              <a:t>N = ca. 160 gemeenten</a:t>
            </a:r>
          </a:p>
          <a:p>
            <a:r>
              <a:rPr lang="nl-NL" baseline="0" dirty="0" smtClean="0"/>
              <a:t>Ook doorzoekbaar op fracties, sprekers etc.</a:t>
            </a:r>
          </a:p>
          <a:p>
            <a:r>
              <a:rPr lang="nl-NL" baseline="0" dirty="0" smtClean="0"/>
              <a:t>In december 2018 beschikbaar binnen VNG, planning ‘life’ voor NL-gemeenten of verder is mij nog niet bekend.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10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0098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3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541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095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04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9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0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03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5" name="Uitstel 4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defRPr/>
              </a:pPr>
              <a:endPara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2147483647 w 12672"/>
              <a:gd name="T1" fmla="*/ 1239116523 h 2116"/>
              <a:gd name="T2" fmla="*/ 0 w 12672"/>
              <a:gd name="T3" fmla="*/ 1239116523 h 2116"/>
              <a:gd name="T4" fmla="*/ 0 w 12672"/>
              <a:gd name="T5" fmla="*/ 0 h 2116"/>
              <a:gd name="T6" fmla="*/ 2147483647 w 12672"/>
              <a:gd name="T7" fmla="*/ 0 h 2116"/>
              <a:gd name="T8" fmla="*/ 2147483647 w 12672"/>
              <a:gd name="T9" fmla="*/ 1756993 h 2116"/>
              <a:gd name="T10" fmla="*/ 2147483647 w 12672"/>
              <a:gd name="T11" fmla="*/ 6441799 h 2116"/>
              <a:gd name="T12" fmla="*/ 2147483647 w 12672"/>
              <a:gd name="T13" fmla="*/ 14639826 h 2116"/>
              <a:gd name="T14" fmla="*/ 2147483647 w 12672"/>
              <a:gd name="T15" fmla="*/ 25766430 h 2116"/>
              <a:gd name="T16" fmla="*/ 2147483647 w 12672"/>
              <a:gd name="T17" fmla="*/ 39234672 h 2116"/>
              <a:gd name="T18" fmla="*/ 2147483647 w 12672"/>
              <a:gd name="T19" fmla="*/ 55631492 h 2116"/>
              <a:gd name="T20" fmla="*/ 2147483647 w 12672"/>
              <a:gd name="T21" fmla="*/ 75541533 h 2116"/>
              <a:gd name="T22" fmla="*/ 2147483647 w 12672"/>
              <a:gd name="T23" fmla="*/ 97208567 h 2116"/>
              <a:gd name="T24" fmla="*/ 2147483647 w 12672"/>
              <a:gd name="T25" fmla="*/ 121803413 h 2116"/>
              <a:gd name="T26" fmla="*/ 2147483647 w 12672"/>
              <a:gd name="T27" fmla="*/ 149326072 h 2116"/>
              <a:gd name="T28" fmla="*/ 2147483647 w 12672"/>
              <a:gd name="T29" fmla="*/ 179777308 h 2116"/>
              <a:gd name="T30" fmla="*/ 2147483647 w 12672"/>
              <a:gd name="T31" fmla="*/ 211399362 h 2116"/>
              <a:gd name="T32" fmla="*/ 2147483647 w 12672"/>
              <a:gd name="T33" fmla="*/ 245949229 h 2116"/>
              <a:gd name="T34" fmla="*/ 2147483647 w 12672"/>
              <a:gd name="T35" fmla="*/ 283427674 h 2116"/>
              <a:gd name="T36" fmla="*/ 2147483647 w 12672"/>
              <a:gd name="T37" fmla="*/ 321490762 h 2116"/>
              <a:gd name="T38" fmla="*/ 2147483647 w 12672"/>
              <a:gd name="T39" fmla="*/ 362482428 h 2116"/>
              <a:gd name="T40" fmla="*/ 2147483647 w 12672"/>
              <a:gd name="T41" fmla="*/ 406401906 h 2116"/>
              <a:gd name="T42" fmla="*/ 2147483647 w 12672"/>
              <a:gd name="T43" fmla="*/ 450907558 h 2116"/>
              <a:gd name="T44" fmla="*/ 2147483647 w 12672"/>
              <a:gd name="T45" fmla="*/ 497754848 h 2116"/>
              <a:gd name="T46" fmla="*/ 2147483647 w 12672"/>
              <a:gd name="T47" fmla="*/ 546944541 h 2116"/>
              <a:gd name="T48" fmla="*/ 2147483647 w 12672"/>
              <a:gd name="T49" fmla="*/ 596720408 h 2116"/>
              <a:gd name="T50" fmla="*/ 2147483647 w 12672"/>
              <a:gd name="T51" fmla="*/ 648837913 h 2116"/>
              <a:gd name="T52" fmla="*/ 2147483647 w 12672"/>
              <a:gd name="T53" fmla="*/ 702712412 h 2116"/>
              <a:gd name="T54" fmla="*/ 2147483647 w 12672"/>
              <a:gd name="T55" fmla="*/ 757173085 h 2116"/>
              <a:gd name="T56" fmla="*/ 2147483647 w 12672"/>
              <a:gd name="T57" fmla="*/ 813389986 h 2116"/>
              <a:gd name="T58" fmla="*/ 2147483647 w 12672"/>
              <a:gd name="T59" fmla="*/ 870777706 h 2116"/>
              <a:gd name="T60" fmla="*/ 2147483647 w 12672"/>
              <a:gd name="T61" fmla="*/ 929337775 h 2116"/>
              <a:gd name="T62" fmla="*/ 2147483647 w 12672"/>
              <a:gd name="T63" fmla="*/ 989653307 h 2116"/>
              <a:gd name="T64" fmla="*/ 2147483647 w 12672"/>
              <a:gd name="T65" fmla="*/ 1050555013 h 2116"/>
              <a:gd name="T66" fmla="*/ 2147483647 w 12672"/>
              <a:gd name="T67" fmla="*/ 1112628304 h 2116"/>
              <a:gd name="T68" fmla="*/ 2147483647 w 12672"/>
              <a:gd name="T69" fmla="*/ 1175287004 h 2116"/>
              <a:gd name="T70" fmla="*/ 2147483647 w 12672"/>
              <a:gd name="T71" fmla="*/ 1239116523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8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0000" y="2160000"/>
            <a:ext cx="6120000" cy="144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959940"/>
            <a:ext cx="6120000" cy="108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9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80000" y="6480000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eaLnBrk="0" hangingPunct="0">
              <a:defRPr sz="10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r>
              <a:rPr lang="nl-NL" smtClean="0"/>
              <a:t>8 november 2018 – KIA Kennistournee Rotterdam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6609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Titelstijl van model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tekststijl van het model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1" fontAlgn="base" hangingPunct="1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1" fontAlgn="base" hangingPunct="1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1" fontAlgn="base" hangingPunct="1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265113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538163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03275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76325" indent="-2730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41438" indent="-265113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oen.vanHoogestraten@vng.n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hyperlink" Target="https://vng.nl/onderwerpenindex/dienstverlening-en-informatiebeleid/archieven/nieuws/start-actieplan-digitale-archieven-op-or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gemeenten-maken-stappen-in-betere-digitale-informatiebehee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tart-actieplan-digitale-archieven-op-or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vng.nl/onderwerpenindex/dienstverlening-en-informatiebeleid/archieven/nieuws/aanbevelingen-voor-actieve-openbaarheid-overheidsinformatie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plat@vng.n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s://vng.nl/onderwerpenindex/dienstverlening-en-informatiebeleid/archieven/nieuws/archivering-van-e-mail-noodzakelijk-en-realiseerbaa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vng.nl/onderwerpenindex/dienstverlening-en-informatiebeleid/archieven/nieuws/verkorting-overbrengingstermijn-archieven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eoverheid.nl/nldigibet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selectielijst-gemeenten-en-intergemeentelijke-organen-201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hyperlink" Target="https://vng.nl/onderwerpenindex/dienstverlening-en-informatiebeleid/archieven/publicaties/horizontale-verantwoording-archiefwet-1995-via-kritische-prestatie-indicatoren-kpi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ng.nl/onderwerpenindex/dienstverlening-en-informatiebeleid/archieven/nieuws/model-archiefverordening-2017-aangepas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hyperlink" Target="https://www.vngrealisatie.nl/gibit" TargetMode="External"/><Relationship Id="rId4" Type="http://schemas.openxmlformats.org/officeDocument/2006/relationships/hyperlink" Target="https://www.nationaalarchief.nl/archiveren/kennisbank/brochure-open-tenzij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Archieven en (open) overheidsinformatie</a:t>
            </a:r>
            <a:br>
              <a:rPr lang="nl-NL" dirty="0" smtClean="0"/>
            </a:br>
            <a:r>
              <a:rPr lang="nl-NL" sz="2800" i="1" dirty="0"/>
              <a:t>B</a:t>
            </a:r>
            <a:r>
              <a:rPr lang="nl-NL" sz="2800" i="1" dirty="0" smtClean="0"/>
              <a:t>eleid, kennisproducten</a:t>
            </a:r>
            <a:r>
              <a:rPr lang="nl-NL" sz="2800" i="1" dirty="0"/>
              <a:t>,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80000" y="3882450"/>
            <a:ext cx="6120000" cy="1080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nl-NL" dirty="0" smtClean="0">
                <a:solidFill>
                  <a:srgbClr val="002C64"/>
                </a:solidFill>
              </a:rPr>
              <a:t>André Plat</a:t>
            </a:r>
          </a:p>
          <a:p>
            <a:pPr>
              <a:lnSpc>
                <a:spcPct val="140000"/>
              </a:lnSpc>
            </a:pPr>
            <a:r>
              <a:rPr lang="nl-NL" b="1" dirty="0" smtClean="0">
                <a:solidFill>
                  <a:srgbClr val="002C64"/>
                </a:solidFill>
              </a:rPr>
              <a:t>VNG Realisatie</a:t>
            </a:r>
            <a:endParaRPr lang="nl-NL" b="1" dirty="0">
              <a:solidFill>
                <a:srgbClr val="002C64"/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29</a:t>
            </a:r>
            <a:r>
              <a:rPr lang="nl-NL" smtClean="0"/>
              <a:t> </a:t>
            </a:r>
            <a:r>
              <a:rPr lang="nl-NL" dirty="0" smtClean="0"/>
              <a:t>november 2018 – KIA </a:t>
            </a:r>
            <a:r>
              <a:rPr lang="nl-NL" smtClean="0"/>
              <a:t>Kennistournee </a:t>
            </a:r>
            <a:r>
              <a:rPr lang="nl-NL" smtClean="0"/>
              <a:t>Groningen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6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724" y="197131"/>
            <a:ext cx="10033200" cy="720000"/>
          </a:xfrm>
        </p:spPr>
        <p:txBody>
          <a:bodyPr/>
          <a:lstStyle/>
          <a:p>
            <a:r>
              <a:rPr lang="nl-NL" dirty="0" smtClean="0"/>
              <a:t>Open Raadsinformatie (ORI)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1803860" cy="591732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2" y="767255"/>
            <a:ext cx="12192000" cy="61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63459" y="1191237"/>
            <a:ext cx="1003320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Vervolg op AIDO*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Bevorderen gebruik kaders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Samenwerking tussen gemeenten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err="1" smtClean="0"/>
              <a:t>Archiving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design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Innovatie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Peiling en knel- en versnelpunten analyse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implementatieplan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verbinden met project proeftuinen: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actieve openbaarheid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vervroegde overbrenging</a:t>
            </a:r>
          </a:p>
          <a:p>
            <a:endParaRPr lang="nl-N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Koen.vanHoogestraten@vng.nl</a:t>
            </a:r>
            <a:r>
              <a:rPr lang="nl-NL" dirty="0" smtClean="0"/>
              <a:t> </a:t>
            </a:r>
            <a:r>
              <a:rPr lang="nl-NL" dirty="0" smtClean="0"/>
              <a:t> projecteider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Project Digitale archieven op orde </a:t>
            </a:r>
          </a:p>
        </p:txBody>
      </p:sp>
      <p:pic>
        <p:nvPicPr>
          <p:cNvPr id="4" name="Afbeelding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26" y="2938072"/>
            <a:ext cx="4465286" cy="38756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Archiefinnovatie Decentrale Overheden</a:t>
            </a:r>
            <a:endParaRPr lang="nl-NL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2534" y="1537381"/>
            <a:ext cx="5924101" cy="3993484"/>
          </a:xfrm>
          <a:prstGeom prst="rect">
            <a:avLst/>
          </a:prstGeom>
        </p:spPr>
      </p:pic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Peiling ICTU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Afbeelding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34" y="3388660"/>
            <a:ext cx="4246282" cy="341612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51647" y="1954306"/>
            <a:ext cx="5844988" cy="2196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33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0"/>
          </p:nvPr>
        </p:nvSpPr>
        <p:spPr>
          <a:xfrm>
            <a:off x="6081671" y="1110369"/>
            <a:ext cx="5434032" cy="5349240"/>
          </a:xfrm>
        </p:spPr>
        <p:txBody>
          <a:bodyPr/>
          <a:lstStyle/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Verbetering door gebruik kaders</a:t>
            </a:r>
          </a:p>
          <a:p>
            <a:pPr lvl="1"/>
            <a:r>
              <a:rPr lang="nl-NL" sz="2000" dirty="0" smtClean="0"/>
              <a:t>Helpen toepassen</a:t>
            </a:r>
          </a:p>
          <a:p>
            <a:pPr lvl="1"/>
            <a:r>
              <a:rPr lang="nl-NL" sz="2000" dirty="0" smtClean="0"/>
              <a:t>Minder gedetailleerd uitwerken</a:t>
            </a:r>
          </a:p>
          <a:p>
            <a:pPr lvl="1"/>
            <a:r>
              <a:rPr lang="nl-NL" sz="2000" dirty="0" smtClean="0"/>
              <a:t>Beheer inregelen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TMLO</a:t>
            </a:r>
            <a:endParaRPr lang="nl-NL" sz="2200" b="1" dirty="0">
              <a:solidFill>
                <a:srgbClr val="002C65"/>
              </a:solidFill>
            </a:endParaRPr>
          </a:p>
          <a:p>
            <a:pPr lvl="1"/>
            <a:r>
              <a:rPr lang="nl-NL" sz="2000" dirty="0"/>
              <a:t>Zorg voor vaststelling</a:t>
            </a:r>
          </a:p>
          <a:p>
            <a:pPr lvl="1"/>
            <a:r>
              <a:rPr lang="nl-NL" sz="2000" dirty="0"/>
              <a:t>Inzicht in toepassingsprofielen voorhoede</a:t>
            </a:r>
          </a:p>
          <a:p>
            <a:pPr lvl="1"/>
            <a:r>
              <a:rPr lang="nl-NL" sz="2000" dirty="0"/>
              <a:t>Zet pilot </a:t>
            </a:r>
            <a:r>
              <a:rPr lang="nl-NL" sz="2000" dirty="0" err="1"/>
              <a:t>zgw</a:t>
            </a:r>
            <a:r>
              <a:rPr lang="nl-NL" sz="2000" dirty="0"/>
              <a:t> met TMLO in </a:t>
            </a:r>
            <a:r>
              <a:rPr lang="nl-NL" sz="2000" dirty="0" smtClean="0"/>
              <a:t>etalage</a:t>
            </a:r>
          </a:p>
          <a:p>
            <a:pPr lvl="1"/>
            <a:endParaRPr lang="nl-NL" sz="2000" dirty="0" smtClean="0"/>
          </a:p>
          <a:p>
            <a:pPr marL="0" indent="0">
              <a:buNone/>
            </a:pPr>
            <a:r>
              <a:rPr lang="nl-NL" sz="2200" b="1" dirty="0">
                <a:solidFill>
                  <a:srgbClr val="002C65"/>
                </a:solidFill>
              </a:rPr>
              <a:t>Innovatie</a:t>
            </a:r>
          </a:p>
          <a:p>
            <a:pPr lvl="1"/>
            <a:r>
              <a:rPr lang="nl-NL" sz="2000" dirty="0"/>
              <a:t>Meer experimenteren</a:t>
            </a:r>
          </a:p>
          <a:p>
            <a:pPr lvl="1"/>
            <a:r>
              <a:rPr lang="nl-NL" sz="2000" dirty="0"/>
              <a:t>Samenhang in experimenten</a:t>
            </a:r>
          </a:p>
          <a:p>
            <a:pPr lvl="1"/>
            <a:r>
              <a:rPr lang="nl-NL" sz="2000" dirty="0"/>
              <a:t>Vooral en veel techniek inzetten in de experimenten</a:t>
            </a:r>
          </a:p>
          <a:p>
            <a:pPr lvl="1"/>
            <a:endParaRPr lang="nl-NL" sz="2000" dirty="0"/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De knel- en </a:t>
            </a:r>
            <a:r>
              <a:rPr lang="nl-NL" b="1" dirty="0">
                <a:solidFill>
                  <a:srgbClr val="002C65"/>
                </a:solidFill>
              </a:rPr>
              <a:t>versnelpuntenanalyse Digitale archieven op orde</a:t>
            </a:r>
          </a:p>
          <a:p>
            <a:pPr marL="0" indent="0">
              <a:buNone/>
            </a:pP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-12849" y="5725229"/>
            <a:ext cx="6373906" cy="1157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548640" y="1110369"/>
            <a:ext cx="5391360" cy="5495544"/>
          </a:xfrm>
        </p:spPr>
        <p:txBody>
          <a:bodyPr/>
          <a:lstStyle/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Algemeen</a:t>
            </a:r>
          </a:p>
          <a:p>
            <a:pPr lvl="2"/>
            <a:r>
              <a:rPr lang="nl-NL" dirty="0" smtClean="0"/>
              <a:t>Verbinden archieffunctie aan de gemeentelijke organisatie</a:t>
            </a:r>
          </a:p>
          <a:p>
            <a:pPr lvl="2"/>
            <a:r>
              <a:rPr lang="nl-NL" dirty="0"/>
              <a:t>Voorhoede en Volgers</a:t>
            </a:r>
          </a:p>
          <a:p>
            <a:pPr lvl="2"/>
            <a:r>
              <a:rPr lang="nl-NL" dirty="0" smtClean="0"/>
              <a:t>Bundeling van informatie en kennisdeling</a:t>
            </a:r>
          </a:p>
          <a:p>
            <a:pPr lvl="2"/>
            <a:endParaRPr lang="nl-NL" dirty="0" smtClean="0"/>
          </a:p>
          <a:p>
            <a:pPr marL="269875" lvl="1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Gezamenlijk oplossen</a:t>
            </a:r>
          </a:p>
          <a:p>
            <a:pPr lvl="1"/>
            <a:r>
              <a:rPr lang="nl-NL" sz="2000" dirty="0" smtClean="0"/>
              <a:t>Duurzaamheid voorz. / E-depot</a:t>
            </a:r>
            <a:endParaRPr lang="nl-NL" sz="2000" dirty="0" smtClean="0"/>
          </a:p>
          <a:p>
            <a:pPr lvl="2"/>
            <a:r>
              <a:rPr lang="nl-NL" dirty="0" smtClean="0"/>
              <a:t>Van oriëntatie naar implementatie</a:t>
            </a:r>
          </a:p>
          <a:p>
            <a:pPr lvl="2"/>
            <a:r>
              <a:rPr lang="nl-NL" dirty="0" smtClean="0"/>
              <a:t>Praktijkvoorbeelden </a:t>
            </a:r>
          </a:p>
          <a:p>
            <a:pPr lvl="2"/>
            <a:r>
              <a:rPr lang="nl-NL" dirty="0" smtClean="0"/>
              <a:t>Pilots</a:t>
            </a:r>
          </a:p>
          <a:p>
            <a:pPr lvl="2"/>
            <a:endParaRPr lang="nl-NL" dirty="0" smtClean="0"/>
          </a:p>
          <a:p>
            <a:pPr marL="0" indent="0">
              <a:buClr>
                <a:schemeClr val="accent2"/>
              </a:buClr>
              <a:buNone/>
            </a:pPr>
            <a:r>
              <a:rPr lang="nl-NL" sz="2200" b="1" dirty="0" smtClean="0">
                <a:solidFill>
                  <a:srgbClr val="002C65"/>
                </a:solidFill>
              </a:rPr>
              <a:t>     Archivering </a:t>
            </a:r>
            <a:r>
              <a:rPr lang="nl-NL" sz="2200" b="1" dirty="0" err="1">
                <a:solidFill>
                  <a:srgbClr val="002C65"/>
                </a:solidFill>
              </a:rPr>
              <a:t>by</a:t>
            </a:r>
            <a:r>
              <a:rPr lang="nl-NL" sz="2200" b="1" dirty="0">
                <a:solidFill>
                  <a:srgbClr val="002C65"/>
                </a:solidFill>
              </a:rPr>
              <a:t> Design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Toekomstperspectief 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Leveranciersaanbod</a:t>
            </a:r>
          </a:p>
          <a:p>
            <a:pPr marL="882650" lvl="1" indent="-342900">
              <a:buClr>
                <a:schemeClr val="accent2"/>
              </a:buClr>
            </a:pPr>
            <a:r>
              <a:rPr lang="nl-NL" sz="2000" dirty="0"/>
              <a:t>Kansen voor </a:t>
            </a:r>
            <a:r>
              <a:rPr lang="nl-NL" sz="2000" dirty="0" smtClean="0"/>
              <a:t>gemeenten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7629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7821953" cy="5220000"/>
          </a:xfrm>
        </p:spPr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‘Business-archief-</a:t>
            </a:r>
            <a:r>
              <a:rPr lang="nl-NL" b="1" dirty="0" err="1" smtClean="0">
                <a:solidFill>
                  <a:srgbClr val="002C65"/>
                </a:solidFill>
              </a:rPr>
              <a:t>alignment</a:t>
            </a:r>
            <a:r>
              <a:rPr lang="nl-NL" b="1" dirty="0" smtClean="0">
                <a:solidFill>
                  <a:srgbClr val="002C65"/>
                </a:solidFill>
              </a:rPr>
              <a:t>’</a:t>
            </a:r>
          </a:p>
          <a:p>
            <a:r>
              <a:rPr lang="nl-NL" dirty="0" smtClean="0"/>
              <a:t>Verbinden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kennisdelen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verankeren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 smtClean="0"/>
              <a:t> experimenteren</a:t>
            </a:r>
          </a:p>
          <a:p>
            <a:r>
              <a:rPr lang="nl-NL" dirty="0"/>
              <a:t>R</a:t>
            </a:r>
            <a:r>
              <a:rPr lang="nl-NL" dirty="0" smtClean="0"/>
              <a:t>ichten </a:t>
            </a:r>
            <a:r>
              <a:rPr lang="nl-NL" dirty="0"/>
              <a:t>op de informatiemanagers </a:t>
            </a:r>
            <a:endParaRPr lang="nl-NL" dirty="0" smtClean="0"/>
          </a:p>
          <a:p>
            <a:endParaRPr lang="nl-NL" i="1" dirty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Archief-arrangementen </a:t>
            </a:r>
          </a:p>
          <a:p>
            <a:r>
              <a:rPr lang="nl-NL" dirty="0" smtClean="0"/>
              <a:t>Bijeenkomsten, praktijkvoorbeelden</a:t>
            </a:r>
          </a:p>
          <a:p>
            <a:r>
              <a:rPr lang="nl-NL" dirty="0" smtClean="0"/>
              <a:t>Kennisinfrastructuur KIA, Adviescommissie </a:t>
            </a:r>
            <a:br>
              <a:rPr lang="nl-NL" dirty="0" smtClean="0"/>
            </a:br>
            <a:r>
              <a:rPr lang="nl-NL" dirty="0" smtClean="0"/>
              <a:t>netwerken (VIAG</a:t>
            </a:r>
            <a:r>
              <a:rPr lang="nl-NL" smtClean="0"/>
              <a:t>, IMG100.000+)</a:t>
            </a:r>
            <a:endParaRPr lang="nl-NL" dirty="0" smtClean="0"/>
          </a:p>
          <a:p>
            <a:r>
              <a:rPr lang="nl-NL" dirty="0"/>
              <a:t>Trainingen KIDO</a:t>
            </a:r>
          </a:p>
          <a:p>
            <a:endParaRPr lang="nl-NL" i="1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Strategie </a:t>
            </a:r>
            <a:r>
              <a:rPr lang="nl-NL" b="1" dirty="0" smtClean="0">
                <a:solidFill>
                  <a:srgbClr val="002C65"/>
                </a:solidFill>
              </a:rPr>
              <a:t>ondersteuningsaanpak Digitale archieven op orde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46" y="3227294"/>
            <a:ext cx="4132065" cy="35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791638"/>
            <a:ext cx="5695554" cy="3422046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Archiving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smtClean="0"/>
              <a:t>design </a:t>
            </a:r>
          </a:p>
          <a:p>
            <a:pPr lvl="1"/>
            <a:r>
              <a:rPr lang="nl-NL" sz="2400" dirty="0" smtClean="0"/>
              <a:t>Common </a:t>
            </a:r>
            <a:r>
              <a:rPr lang="nl-NL" sz="2400" dirty="0" err="1" smtClean="0"/>
              <a:t>Ground</a:t>
            </a:r>
            <a:endParaRPr lang="nl-NL" sz="2400" dirty="0" smtClean="0"/>
          </a:p>
          <a:p>
            <a:pPr lvl="1"/>
            <a:r>
              <a:rPr lang="nl-NL" sz="2400" dirty="0" smtClean="0"/>
              <a:t>Functionele eisen</a:t>
            </a:r>
          </a:p>
          <a:p>
            <a:pPr lvl="1"/>
            <a:r>
              <a:rPr lang="nl-NL" sz="2400" dirty="0" smtClean="0"/>
              <a:t>Data voorzien van metadata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Inzet van algemene ondersteuning, accountmanagers 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84" y="3086305"/>
            <a:ext cx="4844716" cy="37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0000" y="1080000"/>
            <a:ext cx="8933430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Actieve </a:t>
            </a:r>
            <a:r>
              <a:rPr lang="nl-NL" dirty="0"/>
              <a:t>openbaarheid en duurzame toegankelijkheid van gemeentelijke </a:t>
            </a:r>
            <a:r>
              <a:rPr lang="nl-NL" dirty="0" smtClean="0"/>
              <a:t>documenten.</a:t>
            </a:r>
          </a:p>
          <a:p>
            <a:pPr marL="0" indent="0">
              <a:buNone/>
            </a:pPr>
            <a:endParaRPr lang="nl-NL" sz="2000" b="1" dirty="0"/>
          </a:p>
          <a:p>
            <a:pPr marL="0" indent="0">
              <a:buNone/>
            </a:pPr>
            <a:r>
              <a:rPr lang="nl-NL" dirty="0" smtClean="0"/>
              <a:t>Activiteiten: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actieve openbaarmaking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vervroegde </a:t>
            </a:r>
            <a:r>
              <a:rPr lang="nl-NL" dirty="0" smtClean="0"/>
              <a:t>overbrenging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Proeftuin </a:t>
            </a:r>
            <a:r>
              <a:rPr lang="nl-NL" dirty="0"/>
              <a:t>innovatie archivering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Platform </a:t>
            </a:r>
            <a:r>
              <a:rPr lang="nl-NL" dirty="0"/>
              <a:t>duurzame toegankelijkheid </a:t>
            </a: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Monitoring </a:t>
            </a:r>
          </a:p>
          <a:p>
            <a:pPr marL="0" indent="0">
              <a:buNone/>
            </a:pP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Verschillende types overheidsinformatie / archiefbescheiden:</a:t>
            </a:r>
          </a:p>
          <a:p>
            <a:pPr marL="0" indent="0">
              <a:buNone/>
            </a:pPr>
            <a:r>
              <a:rPr lang="nl-NL" dirty="0" smtClean="0"/>
              <a:t>      bouwdossiers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raadstukken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milieu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databases...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Meld je aan! 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9" y="5665558"/>
            <a:ext cx="804863" cy="1029396"/>
          </a:xfrm>
          <a:prstGeom prst="rect">
            <a:avLst/>
          </a:prstGeom>
        </p:spPr>
      </p:pic>
      <p:sp>
        <p:nvSpPr>
          <p:cNvPr id="4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Aanpak Wet open overheid in 2019</a:t>
            </a:r>
            <a:endParaRPr lang="nl-NL" b="1" dirty="0">
              <a:solidFill>
                <a:srgbClr val="002C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Pilots e-mailbewaring</a:t>
            </a:r>
            <a:endParaRPr lang="nl-NL" b="1" dirty="0">
              <a:solidFill>
                <a:srgbClr val="002C65"/>
              </a:solidFill>
            </a:endParaRPr>
          </a:p>
        </p:txBody>
      </p:sp>
      <p:sp>
        <p:nvSpPr>
          <p:cNvPr id="8" name="Tijdelijke aanduiding voor inhoud 1"/>
          <p:cNvSpPr>
            <a:spLocks noGrp="1"/>
          </p:cNvSpPr>
          <p:nvPr>
            <p:ph idx="1"/>
          </p:nvPr>
        </p:nvSpPr>
        <p:spPr>
          <a:xfrm>
            <a:off x="930860" y="1020746"/>
            <a:ext cx="8827737" cy="522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Maak </a:t>
            </a:r>
            <a:r>
              <a:rPr lang="nl-NL" dirty="0"/>
              <a:t>urgentie en belang e-mail bewaring zichtbaar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beleid op en bevorder gedrag e-mailbewaring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Experimenteer met inzet van meer techniek voor waardering/selectie en aanvullen metadata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Zet de </a:t>
            </a:r>
            <a:r>
              <a:rPr lang="nl-NL" dirty="0" err="1"/>
              <a:t>Capstone</a:t>
            </a:r>
            <a:r>
              <a:rPr lang="nl-NL" dirty="0"/>
              <a:t> methode in (sleutelfunctionarissen)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Stel e-mails veilig en behoud toegang bij vertrek personeel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Archivarissen toets en bevorder herstelopdrachten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Aanvulling op de selectielijst voor e-mail</a:t>
            </a:r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r>
              <a:rPr lang="nl-NL" dirty="0"/>
              <a:t>Pilotstarter(s), e-mail en netwerkschijven</a:t>
            </a:r>
            <a:r>
              <a:rPr lang="nl-NL" dirty="0" smtClean="0"/>
              <a:t>: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Inzet </a:t>
            </a:r>
            <a:r>
              <a:rPr lang="nl-NL" dirty="0" smtClean="0"/>
              <a:t>classificatietool</a:t>
            </a: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Amsterdams Data-</a:t>
            </a:r>
            <a:r>
              <a:rPr lang="nl-NL" dirty="0" err="1"/>
              <a:t>Science</a:t>
            </a:r>
            <a:r>
              <a:rPr lang="nl-NL" dirty="0"/>
              <a:t> Centre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Meld je pilot aan bij </a:t>
            </a:r>
            <a:r>
              <a:rPr lang="nl-NL" dirty="0" smtClean="0">
                <a:hlinkClick r:id="rId3"/>
              </a:rPr>
              <a:t>andre.plat@vng.nl</a:t>
            </a:r>
            <a:r>
              <a:rPr lang="nl-NL" dirty="0" smtClean="0"/>
              <a:t>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9" name="Afbeelding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0" y="3800962"/>
            <a:ext cx="4756879" cy="307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endParaRPr lang="nl-NL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 smtClean="0"/>
              <a:t>Beleidsontwikkelingen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(Kennisproducten) VNG Adviescommissie Archieven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Project Digitale archieven op orde / GGU / Common </a:t>
            </a:r>
            <a:r>
              <a:rPr lang="nl-NL" dirty="0" err="1" smtClean="0"/>
              <a:t>Ground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7304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Herziening Archiefwet (vervroeging overbrengingstermijn)</a:t>
            </a:r>
          </a:p>
          <a:p>
            <a:pPr marL="0" indent="0">
              <a:buNone/>
            </a:pPr>
            <a:r>
              <a:rPr lang="nl-NL" smtClean="0"/>
              <a:t>B.O</a:t>
            </a:r>
            <a:r>
              <a:rPr lang="nl-NL" dirty="0" smtClean="0"/>
              <a:t>. 3 oktober: steun kamerbrief</a:t>
            </a:r>
            <a:r>
              <a:rPr lang="nl-NL" dirty="0"/>
              <a:t> </a:t>
            </a:r>
            <a:r>
              <a:rPr lang="nl-NL" smtClean="0"/>
              <a:t>met aandachtspunten:</a:t>
            </a:r>
            <a:endParaRPr lang="nl-NL"/>
          </a:p>
          <a:p>
            <a:r>
              <a:rPr lang="nl-NL" smtClean="0"/>
              <a:t>Uitvoeringstoets</a:t>
            </a:r>
            <a:endParaRPr lang="nl-NL"/>
          </a:p>
          <a:p>
            <a:r>
              <a:rPr lang="nl-NL" smtClean="0"/>
              <a:t>Samenhang met Woo, </a:t>
            </a:r>
            <a:r>
              <a:rPr lang="nl-NL" dirty="0" smtClean="0"/>
              <a:t>en relatie </a:t>
            </a:r>
            <a:r>
              <a:rPr lang="nl-NL" smtClean="0"/>
              <a:t>met AVG</a:t>
            </a:r>
            <a:endParaRPr lang="nl-NL"/>
          </a:p>
          <a:p>
            <a:r>
              <a:rPr lang="nl-NL" smtClean="0"/>
              <a:t>Verankeren </a:t>
            </a:r>
            <a:r>
              <a:rPr lang="nl-NL" dirty="0" smtClean="0"/>
              <a:t>recht </a:t>
            </a:r>
            <a:r>
              <a:rPr lang="nl-NL" smtClean="0"/>
              <a:t>op herinnering</a:t>
            </a:r>
            <a:endParaRPr lang="nl-NL"/>
          </a:p>
          <a:p>
            <a:r>
              <a:rPr lang="nl-NL" smtClean="0"/>
              <a:t>Certificering van e-depots</a:t>
            </a:r>
          </a:p>
          <a:p>
            <a:r>
              <a:rPr lang="nl-NL" smtClean="0"/>
              <a:t>Versterking </a:t>
            </a:r>
            <a:r>
              <a:rPr lang="nl-NL" dirty="0" smtClean="0"/>
              <a:t>lokaal toezicht   </a:t>
            </a:r>
            <a:br>
              <a:rPr lang="nl-NL" dirty="0" smtClean="0"/>
            </a:b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 smtClean="0"/>
              <a:t>VNG is betrokken </a:t>
            </a:r>
            <a:r>
              <a:rPr lang="nl-NL" smtClean="0"/>
              <a:t>bij voorbereidingstraject</a:t>
            </a:r>
          </a:p>
          <a:p>
            <a:pPr marL="0" indent="0">
              <a:buNone/>
            </a:pPr>
            <a:r>
              <a:rPr lang="nl-NL" smtClean="0"/>
              <a:t>(bestuurlijk en ambtelijk).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08" y="3613379"/>
            <a:ext cx="5026702" cy="32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999318" y="1438588"/>
            <a:ext cx="6853764" cy="3830836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rgbClr val="002C65"/>
                </a:solidFill>
              </a:rPr>
              <a:t>Wetsvoorstel Open Overheid </a:t>
            </a:r>
            <a:endParaRPr lang="nl-NL" b="1" dirty="0" smtClean="0">
              <a:solidFill>
                <a:srgbClr val="002C65"/>
              </a:solidFill>
            </a:endParaRPr>
          </a:p>
          <a:p>
            <a:r>
              <a:rPr lang="nl-NL" dirty="0" smtClean="0"/>
              <a:t>er ligt link </a:t>
            </a:r>
            <a:r>
              <a:rPr lang="nl-NL" dirty="0"/>
              <a:t>met duurzame toegankelijkheid </a:t>
            </a:r>
          </a:p>
          <a:p>
            <a:r>
              <a:rPr lang="nl-NL" smtClean="0"/>
              <a:t>versterkt urgentie: informatiehuishouding!</a:t>
            </a:r>
            <a:endParaRPr lang="nl-NL" dirty="0" smtClean="0"/>
          </a:p>
          <a:p>
            <a:r>
              <a:rPr lang="nl-NL" dirty="0" smtClean="0"/>
              <a:t>wordt aangepast, implementatietraject</a:t>
            </a:r>
          </a:p>
          <a:p>
            <a:endParaRPr lang="nl-NL" sz="3200" dirty="0" smtClean="0"/>
          </a:p>
          <a:p>
            <a:pPr marL="0" indent="0">
              <a:buNone/>
            </a:pPr>
            <a:r>
              <a:rPr lang="nl-NL" b="1" dirty="0" smtClean="0">
                <a:solidFill>
                  <a:srgbClr val="002C65"/>
                </a:solidFill>
              </a:rPr>
              <a:t>Nationale Data Agenda</a:t>
            </a:r>
            <a:endParaRPr lang="nl-NL" b="1" dirty="0">
              <a:solidFill>
                <a:srgbClr val="002C65"/>
              </a:solidFill>
            </a:endParaRPr>
          </a:p>
          <a:p>
            <a:r>
              <a:rPr lang="nl-NL" smtClean="0"/>
              <a:t>wordt nu uitgewerkt door BZK / ICTU</a:t>
            </a:r>
          </a:p>
          <a:p>
            <a:r>
              <a:rPr lang="nl-NL" smtClean="0"/>
              <a:t>databeleid </a:t>
            </a:r>
            <a:r>
              <a:rPr lang="nl-NL" dirty="0" smtClean="0"/>
              <a:t>neemt een vlucht</a:t>
            </a:r>
          </a:p>
          <a:p>
            <a:r>
              <a:rPr lang="nl-NL" dirty="0" err="1" smtClean="0"/>
              <a:t>datagedreven</a:t>
            </a:r>
            <a:r>
              <a:rPr lang="nl-NL" dirty="0" smtClean="0"/>
              <a:t>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 data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data op orde</a:t>
            </a:r>
          </a:p>
          <a:p>
            <a:r>
              <a:rPr lang="nl-NL" dirty="0" smtClean="0"/>
              <a:t>stelt uitdagingen aan </a:t>
            </a:r>
            <a:r>
              <a:rPr lang="nl-NL" smtClean="0"/>
              <a:t>archivering </a:t>
            </a:r>
            <a:endParaRPr lang="nl-NL" dirty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Beleidsontwikkelingen</a:t>
            </a:r>
          </a:p>
        </p:txBody>
      </p:sp>
      <p:pic>
        <p:nvPicPr>
          <p:cNvPr id="6" name="Afbeelding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74" y="2974574"/>
            <a:ext cx="4924926" cy="38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3811" y="1638000"/>
            <a:ext cx="6988236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Adviescommissie Archieven: op </a:t>
            </a:r>
            <a:r>
              <a:rPr lang="nl-NL" dirty="0"/>
              <a:t>vakinhoudelijke aspecten en </a:t>
            </a:r>
            <a:r>
              <a:rPr lang="nl-NL" dirty="0" smtClean="0"/>
              <a:t>beleid, wordt vernieuwd 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Selectielijst 2017</a:t>
            </a:r>
            <a:r>
              <a:rPr lang="nl-NL" dirty="0" smtClean="0"/>
              <a:t>, update in 2019</a:t>
            </a:r>
          </a:p>
          <a:p>
            <a:r>
              <a:rPr lang="nl-NL" dirty="0" smtClean="0"/>
              <a:t>Vragen en opmerkingen via o.a. VNG Fora</a:t>
            </a:r>
          </a:p>
          <a:p>
            <a:r>
              <a:rPr lang="nl-NL" dirty="0" smtClean="0"/>
              <a:t>Verwerking tussentijdse wijzigingen regelgeving</a:t>
            </a:r>
            <a:endParaRPr lang="nl-NL" dirty="0"/>
          </a:p>
          <a:p>
            <a:r>
              <a:rPr lang="nl-NL" dirty="0" smtClean="0"/>
              <a:t>Update Handreiking en </a:t>
            </a:r>
            <a:r>
              <a:rPr lang="nl-NL" dirty="0" err="1" smtClean="0"/>
              <a:t>SelectTool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>
                <a:hlinkClick r:id="rId4"/>
              </a:rPr>
              <a:t>Archief-</a:t>
            </a:r>
            <a:r>
              <a:rPr lang="nl-NL" dirty="0" err="1" smtClean="0">
                <a:hlinkClick r:id="rId4"/>
              </a:rPr>
              <a:t>KPI’s</a:t>
            </a:r>
            <a:endParaRPr lang="nl-NL" dirty="0" smtClean="0"/>
          </a:p>
          <a:p>
            <a:r>
              <a:rPr lang="nl-NL" u="sng" dirty="0" smtClean="0"/>
              <a:t>verkennen</a:t>
            </a:r>
            <a:r>
              <a:rPr lang="nl-NL" dirty="0" smtClean="0"/>
              <a:t> opname in ENSIA*</a:t>
            </a:r>
          </a:p>
          <a:p>
            <a:r>
              <a:rPr lang="nl-NL" dirty="0" smtClean="0"/>
              <a:t>update in 2019</a:t>
            </a:r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588" y="2002869"/>
            <a:ext cx="3388657" cy="4783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/>
          <p:cNvSpPr txBox="1"/>
          <p:nvPr/>
        </p:nvSpPr>
        <p:spPr>
          <a:xfrm>
            <a:off x="188259" y="6535271"/>
            <a:ext cx="4285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Eenduidige </a:t>
            </a:r>
            <a:r>
              <a:rPr lang="nl-N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Normatiek</a:t>
            </a:r>
            <a:r>
              <a:rPr lang="nl-N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Information Audit</a:t>
            </a:r>
          </a:p>
        </p:txBody>
      </p:sp>
    </p:spTree>
    <p:extLst>
      <p:ext uri="{BB962C8B-B14F-4D97-AF65-F5344CB8AC3E}">
        <p14:creationId xmlns:p14="http://schemas.microsoft.com/office/powerpoint/2010/main" val="115536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08282" y="1534657"/>
            <a:ext cx="7077883" cy="522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GIBIT: gemeentelijke inkoopvoorwaarden bij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/>
              <a:t>incl. kwaliteitsnormen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smtClean="0"/>
              <a:t>informatiebeveiliging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privacy </a:t>
            </a: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openbaarheid </a:t>
            </a:r>
            <a:br>
              <a:rPr lang="nl-NL" dirty="0" smtClean="0"/>
            </a:br>
            <a:r>
              <a:rPr lang="nl-NL" dirty="0" smtClean="0">
                <a:solidFill>
                  <a:srgbClr val="00A9F3"/>
                </a:solidFill>
              </a:rPr>
              <a:t>|</a:t>
            </a:r>
            <a:r>
              <a:rPr lang="nl-NL" dirty="0" smtClean="0"/>
              <a:t> archiefrecht </a:t>
            </a:r>
            <a:r>
              <a:rPr lang="nl-NL" dirty="0">
                <a:solidFill>
                  <a:srgbClr val="00A9F3"/>
                </a:solidFill>
              </a:rPr>
              <a:t>|</a:t>
            </a:r>
            <a:r>
              <a:rPr lang="nl-NL" dirty="0"/>
              <a:t> duurzame </a:t>
            </a:r>
            <a:r>
              <a:rPr lang="nl-NL" dirty="0" smtClean="0"/>
              <a:t>beschikbaarheid</a:t>
            </a:r>
            <a:endParaRPr lang="nl-NL" dirty="0"/>
          </a:p>
          <a:p>
            <a:endParaRPr lang="nl-NL" sz="2000" dirty="0" smtClean="0"/>
          </a:p>
          <a:p>
            <a:pPr marL="0" indent="0">
              <a:buNone/>
            </a:pPr>
            <a:r>
              <a:rPr lang="nl-NL" dirty="0" smtClean="0">
                <a:hlinkClick r:id="rId3"/>
              </a:rPr>
              <a:t>Model-Archiefverordening 2017</a:t>
            </a:r>
            <a:r>
              <a:rPr lang="nl-NL" dirty="0" smtClean="0"/>
              <a:t> geactualiseerd 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dirty="0" smtClean="0"/>
              <a:t>Handreiking openbaarheidsbeperkingen</a:t>
            </a:r>
          </a:p>
          <a:p>
            <a:r>
              <a:rPr lang="nl-NL" dirty="0" smtClean="0"/>
              <a:t>uitwerking art. 15 Archiefwet</a:t>
            </a:r>
          </a:p>
          <a:p>
            <a:r>
              <a:rPr lang="nl-NL" dirty="0" smtClean="0"/>
              <a:t>uitleg rechtmatigheid en hoe-en-wat</a:t>
            </a:r>
          </a:p>
          <a:p>
            <a:r>
              <a:rPr lang="nl-NL" dirty="0" smtClean="0"/>
              <a:t>model-besluitteksten en lijst voorbeelden</a:t>
            </a:r>
          </a:p>
          <a:p>
            <a:r>
              <a:rPr lang="nl-NL" dirty="0" smtClean="0"/>
              <a:t>vgl. </a:t>
            </a:r>
            <a:r>
              <a:rPr lang="nl-NL" dirty="0" smtClean="0">
                <a:hlinkClick r:id="rId4"/>
              </a:rPr>
              <a:t>brochure ‘Open, tenzij’ Nationaal Archief</a:t>
            </a:r>
            <a:endParaRPr lang="nl-NL" dirty="0" smtClean="0"/>
          </a:p>
        </p:txBody>
      </p:sp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Adviescommissie Archieven (kennisproducten)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4" name="Afbeelding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5" y="2594270"/>
            <a:ext cx="4177425" cy="41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 smtClean="0">
                <a:solidFill>
                  <a:srgbClr val="002C65"/>
                </a:solidFill>
              </a:rPr>
              <a:t>Programma Common Ground VNG Realisatie in een notendop</a:t>
            </a:r>
            <a:endParaRPr lang="nl-NL" b="1">
              <a:solidFill>
                <a:srgbClr val="002C65"/>
              </a:solidFill>
            </a:endParaRPr>
          </a:p>
        </p:txBody>
      </p:sp>
      <p:pic>
        <p:nvPicPr>
          <p:cNvPr id="7" name="CG Oplossing.mov">
            <a:hlinkClick r:id="" action="ppaction://media"/>
            <a:extLst>
              <a:ext uri="{FF2B5EF4-FFF2-40B4-BE49-F238E27FC236}">
                <a16:creationId xmlns:a16="http://schemas.microsoft.com/office/drawing/2014/main" xmlns="" id="{FC1451C9-0FC2-774F-A544-9B0C66E37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12" y="1191237"/>
            <a:ext cx="10417175" cy="48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6A6B00-09CC-F648-B8DA-BEDEC74C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294"/>
            <a:ext cx="13301399" cy="57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1"/>
          <p:cNvSpPr txBox="1">
            <a:spLocks/>
          </p:cNvSpPr>
          <p:nvPr/>
        </p:nvSpPr>
        <p:spPr bwMode="auto">
          <a:xfrm>
            <a:off x="2158800" y="-8389"/>
            <a:ext cx="10033200" cy="11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8288" indent="-268288" algn="l" defTabSz="912813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39750" indent="-269875" algn="l" defTabSz="912813" rtl="0" eaLnBrk="1" fontAlgn="base" hangingPunct="1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9625" indent="-269875" algn="l" defTabSz="912813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9500" indent="-269875" algn="l" defTabSz="912813" rtl="0" eaLnBrk="1" fontAlgn="base" hangingPunct="1">
              <a:lnSpc>
                <a:spcPct val="90000"/>
              </a:lnSpc>
              <a:spcBef>
                <a:spcPts val="363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49375" indent="-268288" algn="l" defTabSz="912813" rtl="0" eaLnBrk="1" fontAlgn="base" hangingPunct="1">
              <a:lnSpc>
                <a:spcPct val="90000"/>
              </a:lnSpc>
              <a:spcBef>
                <a:spcPts val="325"/>
              </a:spcBef>
              <a:spcAft>
                <a:spcPct val="0"/>
              </a:spcAft>
              <a:buClr>
                <a:srgbClr val="00A9F3"/>
              </a:buClr>
              <a:buSzPct val="80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mtClean="0"/>
          </a:p>
          <a:p>
            <a:pPr marL="0" indent="0">
              <a:buNone/>
            </a:pPr>
            <a:r>
              <a:rPr lang="nl-NL" b="1">
                <a:solidFill>
                  <a:srgbClr val="002C65"/>
                </a:solidFill>
              </a:rPr>
              <a:t>Common Ground in een notendop</a:t>
            </a: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xmlns="" id="{B56196A0-BA3E-CA4D-942C-47C7D9DA8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463" y="1341119"/>
            <a:ext cx="5179232" cy="46202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2F39FB5-0907-854B-BEC0-6BF4C2F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374675"/>
            <a:ext cx="5362484" cy="4500000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Ontsluiting gegevens conform standaard informatiemodel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Toegang tot de data via services conform landelijke API-afspraken (o.a. beveiliging en logging)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van een landelijke (technische) voorziening voor ontsluiting van services.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Inrichting en ondersteuning van flexibele gestandaardiseerde processen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nl-NL" dirty="0"/>
              <a:t>Interactie conform </a:t>
            </a:r>
            <a:r>
              <a:rPr lang="nl-NL"/>
              <a:t>wensen/eisen </a:t>
            </a:r>
            <a:r>
              <a:rPr lang="nl-NL" smtClean="0"/>
              <a:t>doelgroep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80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VNG_Basis - kopie">
  <a:themeElements>
    <a:clrScheme name="Aangepast 2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C20015"/>
      </a:accent6>
      <a:hlink>
        <a:srgbClr val="00A9F3"/>
      </a:hlink>
      <a:folHlink>
        <a:srgbClr val="00A9F3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436D15DC-6C1F-43E0-BA25-266AD42F8E4E}"/>
    </a:ext>
  </a:extLst>
</a:theme>
</file>

<file path=ppt/theme/theme2.xml><?xml version="1.0" encoding="utf-8"?>
<a:theme xmlns:a="http://schemas.openxmlformats.org/drawingml/2006/main" name="VNG Titels">
  <a:themeElements>
    <a:clrScheme name="Aangepast 23">
      <a:dk1>
        <a:srgbClr val="000000"/>
      </a:dk1>
      <a:lt1>
        <a:srgbClr val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41"/>
      </a:accent5>
      <a:accent6>
        <a:srgbClr val="C20016"/>
      </a:accent6>
      <a:hlink>
        <a:srgbClr val="999999"/>
      </a:hlink>
      <a:folHlink>
        <a:srgbClr val="CCCCCC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CE455056-2E07-40E3-A23C-F1856412D281}" vid="{E190F73E-30FE-4981-A67C-E1D98411DE6E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Werkdocument" ma:contentTypeID="0x010100C72024E22235D146BD3F5C9F1A14257E0100559D93A7A70B1A4EBDA6E34F6C302548" ma:contentTypeVersion="7" ma:contentTypeDescription="" ma:contentTypeScope="" ma:versionID="e82fba4c5f55234082553aaa371cb5ea">
  <xsd:schema xmlns:xsd="http://www.w3.org/2001/XMLSchema" xmlns:xs="http://www.w3.org/2001/XMLSchema" xmlns:p="http://schemas.microsoft.com/office/2006/metadata/properties" xmlns:ns2="3ab34907-cfea-4875-a9e3-dcc53d1d57a8" xmlns:ns3="VNG.SP2013.PowerShell" targetNamespace="http://schemas.microsoft.com/office/2006/metadata/properties" ma:root="true" ma:fieldsID="7ba8678f8b2b6fe5b6a5267c65a06de0" ns2:_="" ns3:_="">
    <xsd:import namespace="3ab34907-cfea-4875-a9e3-dcc53d1d57a8"/>
    <xsd:import namespace="VNG.SP2013.PowerShell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DocumentTopic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34907-cfea-4875-a9e3-dcc53d1d57a8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Ondernemingstrefwoorden" ma:fieldId="{23f27201-bee3-471e-b2e7-b64fd8b7ca38}" ma:taxonomyMulti="true" ma:sspId="2bb9e15d-2bef-4d07-a5e2-45d09094ffc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08ad3208-6452-4b87-b810-769740f22646}" ma:internalName="TaxCatchAll" ma:showField="CatchAllData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8ad3208-6452-4b87-b810-769740f22646}" ma:internalName="TaxCatchAllLabel" ma:readOnly="true" ma:showField="CatchAllDataLabel" ma:web="c5133c38-0ca0-4f25-8bde-0354e833f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3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VNG.SP2013.PowerShell" elementFormDefault="qualified">
    <xsd:import namespace="http://schemas.microsoft.com/office/2006/documentManagement/types"/>
    <xsd:import namespace="http://schemas.microsoft.com/office/infopath/2007/PartnerControls"/>
    <xsd:element name="DocumentTopic" ma:index="12" nillable="true" ma:displayName="Onderwerp" ma:internalName="DocumentTopic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bb9e15d-2bef-4d07-a5e2-45d09094ffca" ContentTypeId="0x010100C72024E22235D146BD3F5C9F1A14257E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D8498F-485D-4E58-9CCA-AEE01531F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b34907-cfea-4875-a9e3-dcc53d1d57a8"/>
    <ds:schemaRef ds:uri="VNG.SP2013.PowerShell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E354EB-3CAA-42A4-A7CD-45ABF229807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93C9D4A-1600-46B7-9D7F-51549B424E37}"/>
</file>

<file path=customXml/itemProps4.xml><?xml version="1.0" encoding="utf-8"?>
<ds:datastoreItem xmlns:ds="http://schemas.openxmlformats.org/officeDocument/2006/customXml" ds:itemID="{3AF6C0D4-C269-43E3-B7B5-4626420469D2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CABFB69-1642-4A45-9F63-0F8EC71E2B9F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VNG.SP2013.PowerShell"/>
    <ds:schemaRef ds:uri="3ab34907-cfea-4875-a9e3-dcc53d1d57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VNG</Template>
  <TotalTime>3354</TotalTime>
  <Words>755</Words>
  <Application>Microsoft Office PowerPoint</Application>
  <PresentationFormat>Breedbeeld</PresentationFormat>
  <Paragraphs>204</Paragraphs>
  <Slides>17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Wingdings</vt:lpstr>
      <vt:lpstr>VNG_Basis - kopie</vt:lpstr>
      <vt:lpstr>VNG Titels</vt:lpstr>
      <vt:lpstr>Archieven en (open) overheidsinformatie Beleid, kennisproducten, projecten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Open Raadsinformatie (ORI)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Valid WPS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Archieven en (open) overheidsinformatie Beleid, kennisproducten, projecten</dc:title>
  <dc:creator>Jamil Jawad</dc:creator>
  <cp:keywords>All Places</cp:keywords>
  <cp:lastModifiedBy>Andre Plat</cp:lastModifiedBy>
  <cp:revision>141</cp:revision>
  <cp:lastPrinted>2016-11-29T12:08:35Z</cp:lastPrinted>
  <dcterms:created xsi:type="dcterms:W3CDTF">2018-10-12T08:20:47Z</dcterms:created>
  <dcterms:modified xsi:type="dcterms:W3CDTF">2018-11-22T14:12:09Z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0x010100C72024E22235D146BD3F5C9F1A14257E0100559D93A7A70B1A4EBDA6E34F6C302548</vt:lpwstr>
  </property>
</Properties>
</file>