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Layouts/slideLayout2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83" r:id="rId2"/>
  </p:sldMasterIdLst>
  <p:notesMasterIdLst>
    <p:notesMasterId r:id="rId12"/>
  </p:notesMasterIdLst>
  <p:sldIdLst>
    <p:sldId id="289" r:id="rId3"/>
    <p:sldId id="290" r:id="rId4"/>
    <p:sldId id="292" r:id="rId5"/>
    <p:sldId id="291" r:id="rId6"/>
    <p:sldId id="295" r:id="rId7"/>
    <p:sldId id="297" r:id="rId8"/>
    <p:sldId id="299" r:id="rId9"/>
    <p:sldId id="300" r:id="rId10"/>
    <p:sldId id="298"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1005" userDrawn="1">
          <p15:clr>
            <a:srgbClr val="A4A3A4"/>
          </p15:clr>
        </p15:guide>
        <p15:guide id="4" orient="horz" pos="4110" userDrawn="1">
          <p15:clr>
            <a:srgbClr val="A4A3A4"/>
          </p15:clr>
        </p15:guide>
        <p15:guide id="5" pos="7537" userDrawn="1">
          <p15:clr>
            <a:srgbClr val="A4A3A4"/>
          </p15:clr>
        </p15:guide>
        <p15:guide id="6" pos="6425" userDrawn="1">
          <p15:clr>
            <a:srgbClr val="A4A3A4"/>
          </p15:clr>
        </p15:guide>
        <p15:guide id="7" orient="horz" pos="3861" userDrawn="1">
          <p15:clr>
            <a:srgbClr val="A4A3A4"/>
          </p15:clr>
        </p15:guide>
        <p15:guide id="8" orient="horz" pos="2024" userDrawn="1">
          <p15:clr>
            <a:srgbClr val="A4A3A4"/>
          </p15:clr>
        </p15:guide>
        <p15:guide id="9" pos="6267" userDrawn="1">
          <p15:clr>
            <a:srgbClr val="A4A3A4"/>
          </p15:clr>
        </p15:guide>
        <p15:guide id="10" pos="4044" userDrawn="1">
          <p15:clr>
            <a:srgbClr val="A4A3A4"/>
          </p15:clr>
        </p15:guide>
        <p15:guide id="12" pos="3840" userDrawn="1">
          <p15:clr>
            <a:srgbClr val="A4A3A4"/>
          </p15:clr>
        </p15:guide>
        <p15:guide id="13" orient="horz" pos="5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Holscher, Marcel" initials="MH" lastIdx="36" clrIdx="28"/>
  <p:cmAuthor id="1" name="Bianca van den Boogaard" initials="BvdB" lastIdx="12" clrIdx="0"/>
  <p:cmAuthor id="30" name="Berend Storm" initials="BS" lastIdx="1" clrIdx="29">
    <p:extLst/>
  </p:cmAuthor>
  <p:cmAuthor id="2" name="Gaby Poelmann" initials="GP" lastIdx="6" clrIdx="1">
    <p:extLst/>
  </p:cmAuthor>
  <p:cmAuthor id="31" name="Annemieke Sindorf" initials="AS" lastIdx="1" clrIdx="30">
    <p:extLst/>
  </p:cmAuthor>
  <p:cmAuthor id="3" name="Gaby Poelmann" initials="GP [2]" lastIdx="1" clrIdx="2">
    <p:extLst/>
  </p:cmAuthor>
  <p:cmAuthor id="4" name="Gaby Poelmann" initials="GP [3]" lastIdx="1" clrIdx="3">
    <p:extLst/>
  </p:cmAuthor>
  <p:cmAuthor id="5" name="Gaby Poelmann" initials="GP [4]" lastIdx="1" clrIdx="4">
    <p:extLst/>
  </p:cmAuthor>
  <p:cmAuthor id="6" name="Gaby Poelmann" initials="GP [5]" lastIdx="1" clrIdx="5">
    <p:extLst/>
  </p:cmAuthor>
  <p:cmAuthor id="7" name="Gaby Poelmann" initials="GP [6]" lastIdx="1" clrIdx="6">
    <p:extLst/>
  </p:cmAuthor>
  <p:cmAuthor id="8" name="Gaby Poelmann" initials="GP [7]" lastIdx="1" clrIdx="7">
    <p:extLst/>
  </p:cmAuthor>
  <p:cmAuthor id="9" name="Gaby Poelmann" initials="GP [8]" lastIdx="1" clrIdx="8">
    <p:extLst/>
  </p:cmAuthor>
  <p:cmAuthor id="10" name="Gaby Poelmann" initials="GP [9]" lastIdx="1" clrIdx="9">
    <p:extLst/>
  </p:cmAuthor>
  <p:cmAuthor id="11" name="Gaby Poelmann" initials="GP [10]" lastIdx="1" clrIdx="10">
    <p:extLst/>
  </p:cmAuthor>
  <p:cmAuthor id="12" name="Gaby Poelmann" initials="GP [11]" lastIdx="1" clrIdx="11">
    <p:extLst/>
  </p:cmAuthor>
  <p:cmAuthor id="13" name="Gaby Poelmann" initials="GP [12]" lastIdx="1" clrIdx="12">
    <p:extLst/>
  </p:cmAuthor>
  <p:cmAuthor id="14" name="Gaby Poelmann" initials="GP [13]" lastIdx="1" clrIdx="13">
    <p:extLst/>
  </p:cmAuthor>
  <p:cmAuthor id="15" name="Gaby Poelmann" initials="GP [14]" lastIdx="1" clrIdx="14">
    <p:extLst/>
  </p:cmAuthor>
  <p:cmAuthor id="16" name="Gaby Poelmann" initials="GP [15]" lastIdx="1" clrIdx="15">
    <p:extLst/>
  </p:cmAuthor>
  <p:cmAuthor id="17" name="Gaby Poelmann" initials="GP [16]" lastIdx="1" clrIdx="16">
    <p:extLst/>
  </p:cmAuthor>
  <p:cmAuthor id="18" name="Gaby Poelmann" initials="GP [17]" lastIdx="1" clrIdx="17">
    <p:extLst/>
  </p:cmAuthor>
  <p:cmAuthor id="19" name="Gaby Poelmann" initials="GP [18]" lastIdx="1" clrIdx="18">
    <p:extLst/>
  </p:cmAuthor>
  <p:cmAuthor id="20" name="Gaby Poelmann" initials="GP [19]" lastIdx="1" clrIdx="19">
    <p:extLst/>
  </p:cmAuthor>
  <p:cmAuthor id="21" name="Gaby Poelmann" initials="GP [20]" lastIdx="1" clrIdx="20">
    <p:extLst/>
  </p:cmAuthor>
  <p:cmAuthor id="22" name="Gaby Poelmann" initials="GP [21]" lastIdx="1" clrIdx="21">
    <p:extLst/>
  </p:cmAuthor>
  <p:cmAuthor id="23" name="Gaby Poelmann" initials="GP [22]" lastIdx="1" clrIdx="22">
    <p:extLst/>
  </p:cmAuthor>
  <p:cmAuthor id="24" name="Gaby Poelmann" initials="GP [23]" lastIdx="1" clrIdx="23">
    <p:extLst/>
  </p:cmAuthor>
  <p:cmAuthor id="25" name="Gaby Poelmann" initials="GP [24]" lastIdx="1" clrIdx="24">
    <p:extLst/>
  </p:cmAuthor>
  <p:cmAuthor id="26" name="Gaby Poelmann" initials="GP [25]" lastIdx="1" clrIdx="25">
    <p:extLst/>
  </p:cmAuthor>
  <p:cmAuthor id="27" name="Gaby Poelmann" initials="GP [26]" lastIdx="1" clrIdx="26">
    <p:extLst/>
  </p:cmAuthor>
  <p:cmAuthor id="28" name="Gaby Poelmann" initials="GP [27]" lastIdx="1" clrIdx="2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45"/>
    <a:srgbClr val="1E4266"/>
    <a:srgbClr val="009FE3"/>
    <a:srgbClr val="007BC7"/>
    <a:srgbClr val="D52B1E"/>
    <a:srgbClr val="154273"/>
    <a:srgbClr val="E4050C"/>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36" autoAdjust="0"/>
    <p:restoredTop sz="99806" autoAdjust="0"/>
  </p:normalViewPr>
  <p:slideViewPr>
    <p:cSldViewPr snapToGrid="0" snapToObjects="1">
      <p:cViewPr>
        <p:scale>
          <a:sx n="45" d="100"/>
          <a:sy n="45" d="100"/>
        </p:scale>
        <p:origin x="-1044" y="-492"/>
      </p:cViewPr>
      <p:guideLst>
        <p:guide orient="horz" pos="4110"/>
        <p:guide orient="horz" pos="3861"/>
        <p:guide orient="horz" pos="2024"/>
        <p:guide orient="horz" pos="550"/>
        <p:guide pos="1005"/>
        <p:guide pos="7537"/>
        <p:guide pos="6425"/>
        <p:guide pos="6267"/>
        <p:guide pos="4044"/>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658D-6DCB-634B-88E5-5AF4D869A623}" type="datetimeFigureOut">
              <a:rPr lang="en-GB" smtClean="0"/>
              <a:t>25/03/2019</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54F50-8FD5-AB44-8BA6-F1159D4F0FBE}" type="slidenum">
              <a:rPr lang="en-GB" smtClean="0"/>
              <a:t>‹nr.›</a:t>
            </a:fld>
            <a:endParaRPr lang="en-GB"/>
          </a:p>
        </p:txBody>
      </p:sp>
    </p:spTree>
    <p:extLst>
      <p:ext uri="{BB962C8B-B14F-4D97-AF65-F5344CB8AC3E}">
        <p14:creationId xmlns:p14="http://schemas.microsoft.com/office/powerpoint/2010/main" val="20422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B54F50-8FD5-AB44-8BA6-F1159D4F0FBE}" type="slidenum">
              <a:rPr lang="en-GB" smtClean="0"/>
              <a:t>1</a:t>
            </a:fld>
            <a:endParaRPr lang="en-GB"/>
          </a:p>
        </p:txBody>
      </p:sp>
    </p:spTree>
    <p:extLst>
      <p:ext uri="{BB962C8B-B14F-4D97-AF65-F5344CB8AC3E}">
        <p14:creationId xmlns:p14="http://schemas.microsoft.com/office/powerpoint/2010/main" val="233369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Duurzaam toegankelijk: vindbaar, beschikbaar, leesbaar, </a:t>
            </a:r>
            <a:r>
              <a:rPr lang="nl-NL" dirty="0" err="1"/>
              <a:t>interpreteerbaar</a:t>
            </a:r>
            <a:r>
              <a:rPr lang="nl-NL" dirty="0"/>
              <a:t> en betrouwbaar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Duurzame toegankelijkheid afdoende regelen en conform de archiefwet. Het projectresultaat draagt bij aan het </a:t>
            </a:r>
            <a:r>
              <a:rPr lang="nl-NL" dirty="0"/>
              <a:t>versterken en vernieuwen </a:t>
            </a:r>
            <a:r>
              <a:rPr lang="nl-NL" sz="1200" kern="1200" dirty="0">
                <a:solidFill>
                  <a:schemeClr val="tx1"/>
                </a:solidFill>
                <a:effectLst/>
                <a:latin typeface="+mn-lt"/>
                <a:ea typeface="+mn-ea"/>
                <a:cs typeface="+mn-cs"/>
              </a:rPr>
              <a:t>van de informatievoorziening van JenV. Betreft het realiseren van het “sluitstuk” van de levenscyclus van documenten, namelijk (vervroegde) overbrenging van JenV archieven vanuit CDD naar e-depot van het NA.  Project was onderdeel van het I-plan programma van JenV.</a:t>
            </a:r>
          </a:p>
          <a:p>
            <a:endParaRPr lang="nl-NL" dirty="0"/>
          </a:p>
        </p:txBody>
      </p:sp>
      <p:sp>
        <p:nvSpPr>
          <p:cNvPr id="4" name="Tijdelijke aanduiding voor dianummer 3"/>
          <p:cNvSpPr>
            <a:spLocks noGrp="1"/>
          </p:cNvSpPr>
          <p:nvPr>
            <p:ph type="sldNum" sz="quarter" idx="5"/>
          </p:nvPr>
        </p:nvSpPr>
        <p:spPr/>
        <p:txBody>
          <a:bodyPr/>
          <a:lstStyle/>
          <a:p>
            <a:fld id="{80B54F50-8FD5-AB44-8BA6-F1159D4F0FBE}" type="slidenum">
              <a:rPr lang="en-GB" smtClean="0"/>
              <a:t>2</a:t>
            </a:fld>
            <a:endParaRPr lang="en-GB"/>
          </a:p>
        </p:txBody>
      </p:sp>
    </p:spTree>
    <p:extLst>
      <p:ext uri="{BB962C8B-B14F-4D97-AF65-F5344CB8AC3E}">
        <p14:creationId xmlns:p14="http://schemas.microsoft.com/office/powerpoint/2010/main" val="322795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B54F50-8FD5-AB44-8BA6-F1159D4F0FBE}" type="slidenum">
              <a:rPr lang="en-GB" smtClean="0"/>
              <a:t>3</a:t>
            </a:fld>
            <a:endParaRPr lang="en-GB"/>
          </a:p>
        </p:txBody>
      </p:sp>
    </p:spTree>
    <p:extLst>
      <p:ext uri="{BB962C8B-B14F-4D97-AF65-F5344CB8AC3E}">
        <p14:creationId xmlns:p14="http://schemas.microsoft.com/office/powerpoint/2010/main" val="64870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Doel: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Projectmatig een initiële aansluiting</a:t>
            </a:r>
            <a:r>
              <a:rPr lang="nl-NL" sz="1200" b="1" dirty="0"/>
              <a:t> </a:t>
            </a:r>
            <a:r>
              <a:rPr lang="nl-NL" sz="1200" dirty="0"/>
              <a:t>realiseren waardoor het informatiesysteem van de archiefvormer aangesloten is op het e-depot van het NA en daarmee geautomatiseerd archieven kan overdragen met als doel duurzame opslag en toegankelijkheid.</a:t>
            </a:r>
          </a:p>
        </p:txBody>
      </p:sp>
      <p:sp>
        <p:nvSpPr>
          <p:cNvPr id="4" name="Tijdelijke aanduiding voor dianummer 3"/>
          <p:cNvSpPr>
            <a:spLocks noGrp="1"/>
          </p:cNvSpPr>
          <p:nvPr>
            <p:ph type="sldNum" sz="quarter" idx="5"/>
          </p:nvPr>
        </p:nvSpPr>
        <p:spPr/>
        <p:txBody>
          <a:bodyPr/>
          <a:lstStyle/>
          <a:p>
            <a:fld id="{80B54F50-8FD5-AB44-8BA6-F1159D4F0FBE}" type="slidenum">
              <a:rPr lang="en-GB" smtClean="0"/>
              <a:t>5</a:t>
            </a:fld>
            <a:endParaRPr lang="en-GB"/>
          </a:p>
        </p:txBody>
      </p:sp>
    </p:spTree>
    <p:extLst>
      <p:ext uri="{BB962C8B-B14F-4D97-AF65-F5344CB8AC3E}">
        <p14:creationId xmlns:p14="http://schemas.microsoft.com/office/powerpoint/2010/main" val="91519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B54F50-8FD5-AB44-8BA6-F1159D4F0FBE}" type="slidenum">
              <a:rPr lang="en-GB" smtClean="0"/>
              <a:t>6</a:t>
            </a:fld>
            <a:endParaRPr lang="en-GB"/>
          </a:p>
        </p:txBody>
      </p:sp>
    </p:spTree>
    <p:extLst>
      <p:ext uri="{BB962C8B-B14F-4D97-AF65-F5344CB8AC3E}">
        <p14:creationId xmlns:p14="http://schemas.microsoft.com/office/powerpoint/2010/main" val="876886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Wit log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dirty="0"/>
              <a:t>Klikken om de titelstijl van het model te bewerken</a:t>
            </a:r>
            <a:endParaRPr lang="en-GB" dirty="0"/>
          </a:p>
        </p:txBody>
      </p:sp>
      <p:sp>
        <p:nvSpPr>
          <p:cNvPr id="3" name="Ondertitel 2"/>
          <p:cNvSpPr>
            <a:spLocks noGrp="1"/>
          </p:cNvSpPr>
          <p:nvPr>
            <p:ph type="subTitle" idx="1"/>
          </p:nvPr>
        </p:nvSpPr>
        <p:spPr>
          <a:xfrm>
            <a:off x="684000"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a16="http://schemas.microsoft.com/office/drawing/2014/main" xmlns="" id="{42753492-5B0B-4031-B0C1-A74CD59496D1}"/>
              </a:ext>
            </a:extLst>
          </p:cNvPr>
          <p:cNvPicPr>
            <a:picLocks noChangeAspect="1"/>
          </p:cNvPicPr>
          <p:nvPr userDrawn="1"/>
        </p:nvPicPr>
        <p:blipFill>
          <a:blip r:embed="rId2"/>
          <a:stretch>
            <a:fillRect/>
          </a:stretch>
        </p:blipFill>
        <p:spPr>
          <a:xfrm>
            <a:off x="5765929" y="-2"/>
            <a:ext cx="3328141" cy="1255672"/>
          </a:xfrm>
          <a:prstGeom prst="rect">
            <a:avLst/>
          </a:prstGeom>
        </p:spPr>
      </p:pic>
    </p:spTree>
    <p:extLst>
      <p:ext uri="{BB962C8B-B14F-4D97-AF65-F5344CB8AC3E}">
        <p14:creationId xmlns:p14="http://schemas.microsoft.com/office/powerpoint/2010/main" val="350104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kolom_Links_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xmlns=""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25/03/2019</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a16="http://schemas.microsoft.com/office/drawing/2014/main" xmlns="" id="{B87F185D-DA47-4808-B1ED-CA869C2F1C27}"/>
              </a:ext>
            </a:extLst>
          </p:cNvPr>
          <p:cNvPicPr>
            <a:picLocks noChangeAspect="1"/>
          </p:cNvPicPr>
          <p:nvPr userDrawn="1"/>
        </p:nvPicPr>
        <p:blipFill>
          <a:blip r:embed="rId3"/>
          <a:stretch>
            <a:fillRect/>
          </a:stretch>
        </p:blipFill>
        <p:spPr>
          <a:xfrm>
            <a:off x="5773419" y="-1191"/>
            <a:ext cx="652218" cy="1255672"/>
          </a:xfrm>
          <a:prstGeom prst="rect">
            <a:avLst/>
          </a:prstGeom>
        </p:spPr>
      </p:pic>
      <p:sp>
        <p:nvSpPr>
          <p:cNvPr id="15" name="Rechthoek 14">
            <a:extLst>
              <a:ext uri="{FF2B5EF4-FFF2-40B4-BE49-F238E27FC236}">
                <a16:creationId xmlns:a16="http://schemas.microsoft.com/office/drawing/2014/main" xmlns=""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a:extLst>
              <a:ext uri="{FF2B5EF4-FFF2-40B4-BE49-F238E27FC236}">
                <a16:creationId xmlns:a16="http://schemas.microsoft.com/office/drawing/2014/main" xmlns="" id="{186C3926-E970-45CA-B03C-61D2123BF77E}"/>
              </a:ext>
            </a:extLst>
          </p:cNvPr>
          <p:cNvPicPr>
            <a:picLocks noChangeAspect="1"/>
          </p:cNvPicPr>
          <p:nvPr userDrawn="1"/>
        </p:nvPicPr>
        <p:blipFill>
          <a:blip r:embed="rId4"/>
          <a:stretch>
            <a:fillRect/>
          </a:stretch>
        </p:blipFill>
        <p:spPr>
          <a:xfrm>
            <a:off x="-4893" y="-11991"/>
            <a:ext cx="12189833" cy="6868800"/>
          </a:xfrm>
          <a:prstGeom prst="rect">
            <a:avLst/>
          </a:prstGeom>
        </p:spPr>
      </p:pic>
    </p:spTree>
    <p:extLst>
      <p:ext uri="{BB962C8B-B14F-4D97-AF65-F5344CB8AC3E}">
        <p14:creationId xmlns:p14="http://schemas.microsoft.com/office/powerpoint/2010/main" val="4115880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 Rood-Wit logo">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xmlns="" id="{55039421-DC85-495A-BA3A-A17AD1C11AAC}"/>
              </a:ext>
            </a:extLst>
          </p:cNvPr>
          <p:cNvPicPr>
            <a:picLocks noChangeAspect="1"/>
          </p:cNvPicPr>
          <p:nvPr userDrawn="1"/>
        </p:nvPicPr>
        <p:blipFill>
          <a:blip r:embed="rId2"/>
          <a:stretch>
            <a:fillRect/>
          </a:stretch>
        </p:blipFill>
        <p:spPr>
          <a:xfrm>
            <a:off x="0" y="-3"/>
            <a:ext cx="12192000" cy="6868800"/>
          </a:xfrm>
          <a:prstGeom prst="rect">
            <a:avLst/>
          </a:prstGeom>
        </p:spPr>
      </p:pic>
      <p:sp>
        <p:nvSpPr>
          <p:cNvPr id="2" name="Titel 1"/>
          <p:cNvSpPr>
            <a:spLocks noGrp="1"/>
          </p:cNvSpPr>
          <p:nvPr>
            <p:ph type="ctrTitle" hasCustomPrompt="1"/>
          </p:nvPr>
        </p:nvSpPr>
        <p:spPr>
          <a:xfrm>
            <a:off x="683999" y="5086800"/>
            <a:ext cx="9243772" cy="864000"/>
          </a:xfrm>
        </p:spPr>
        <p:txBody>
          <a:bodyPr lIns="0" tIns="0" rIns="0" bIns="0" anchor="b">
            <a:noAutofit/>
          </a:bodyPr>
          <a:lstStyle>
            <a:lvl1pPr algn="l">
              <a:defRPr sz="5000" b="1">
                <a:solidFill>
                  <a:schemeClr val="bg1"/>
                </a:solidFill>
                <a:latin typeface="+mj-lt"/>
              </a:defRPr>
            </a:lvl1pPr>
          </a:lstStyle>
          <a:p>
            <a:r>
              <a:rPr lang="nl-NL" dirty="0"/>
              <a:t>Klikken om de titelstijl van het model te bewerken</a:t>
            </a:r>
            <a:endParaRPr lang="en-GB" dirty="0"/>
          </a:p>
        </p:txBody>
      </p:sp>
      <p:sp>
        <p:nvSpPr>
          <p:cNvPr id="3" name="Ondertitel 2"/>
          <p:cNvSpPr>
            <a:spLocks noGrp="1"/>
          </p:cNvSpPr>
          <p:nvPr>
            <p:ph type="subTitle" idx="1"/>
          </p:nvPr>
        </p:nvSpPr>
        <p:spPr>
          <a:xfrm>
            <a:off x="684000" y="6030000"/>
            <a:ext cx="8741884" cy="370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a16="http://schemas.microsoft.com/office/drawing/2014/main" xmlns="" id="{42753492-5B0B-4031-B0C1-A74CD59496D1}"/>
              </a:ext>
            </a:extLst>
          </p:cNvPr>
          <p:cNvPicPr>
            <a:picLocks noChangeAspect="1"/>
          </p:cNvPicPr>
          <p:nvPr userDrawn="1"/>
        </p:nvPicPr>
        <p:blipFill>
          <a:blip r:embed="rId3"/>
          <a:stretch>
            <a:fillRect/>
          </a:stretch>
        </p:blipFill>
        <p:spPr>
          <a:xfrm>
            <a:off x="5765929" y="-2"/>
            <a:ext cx="3328141" cy="1255672"/>
          </a:xfrm>
          <a:prstGeom prst="rect">
            <a:avLst/>
          </a:prstGeom>
        </p:spPr>
      </p:pic>
    </p:spTree>
    <p:extLst>
      <p:ext uri="{BB962C8B-B14F-4D97-AF65-F5344CB8AC3E}">
        <p14:creationId xmlns:p14="http://schemas.microsoft.com/office/powerpoint/2010/main" val="2020362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 Rood-Zwart logo">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xmlns="" id="{55039421-DC85-495A-BA3A-A17AD1C11AAC}"/>
              </a:ext>
            </a:extLst>
          </p:cNvPr>
          <p:cNvPicPr>
            <a:picLocks noChangeAspect="1"/>
          </p:cNvPicPr>
          <p:nvPr userDrawn="1"/>
        </p:nvPicPr>
        <p:blipFill>
          <a:blip r:embed="rId2"/>
          <a:stretch>
            <a:fillRect/>
          </a:stretch>
        </p:blipFill>
        <p:spPr>
          <a:xfrm>
            <a:off x="0" y="-3"/>
            <a:ext cx="12192000" cy="6868800"/>
          </a:xfrm>
          <a:prstGeom prst="rect">
            <a:avLst/>
          </a:prstGeom>
        </p:spPr>
      </p:pic>
      <p:sp>
        <p:nvSpPr>
          <p:cNvPr id="2" name="Titel 1"/>
          <p:cNvSpPr>
            <a:spLocks noGrp="1"/>
          </p:cNvSpPr>
          <p:nvPr>
            <p:ph type="ctrTitle" hasCustomPrompt="1"/>
          </p:nvPr>
        </p:nvSpPr>
        <p:spPr>
          <a:xfrm>
            <a:off x="683999" y="5086800"/>
            <a:ext cx="9243772" cy="864000"/>
          </a:xfrm>
        </p:spPr>
        <p:txBody>
          <a:bodyPr lIns="0" tIns="0" rIns="0" bIns="0" anchor="b">
            <a:noAutofit/>
          </a:bodyPr>
          <a:lstStyle>
            <a:lvl1pPr algn="l">
              <a:defRPr sz="5000" b="1">
                <a:solidFill>
                  <a:schemeClr val="bg1"/>
                </a:solidFill>
                <a:latin typeface="+mj-lt"/>
              </a:defRPr>
            </a:lvl1pPr>
          </a:lstStyle>
          <a:p>
            <a:r>
              <a:rPr lang="nl-NL" dirty="0"/>
              <a:t>Klikken om de titelstijl van het model te bewerken</a:t>
            </a:r>
            <a:endParaRPr lang="en-GB" dirty="0"/>
          </a:p>
        </p:txBody>
      </p:sp>
      <p:sp>
        <p:nvSpPr>
          <p:cNvPr id="3" name="Ondertitel 2"/>
          <p:cNvSpPr>
            <a:spLocks noGrp="1"/>
          </p:cNvSpPr>
          <p:nvPr>
            <p:ph type="subTitle" idx="1"/>
          </p:nvPr>
        </p:nvSpPr>
        <p:spPr>
          <a:xfrm>
            <a:off x="684000" y="6030000"/>
            <a:ext cx="8741884" cy="370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a16="http://schemas.microsoft.com/office/drawing/2014/main" xmlns="" id="{42753492-5B0B-4031-B0C1-A74CD59496D1}"/>
              </a:ext>
            </a:extLst>
          </p:cNvPr>
          <p:cNvPicPr>
            <a:picLocks noChangeAspect="1"/>
          </p:cNvPicPr>
          <p:nvPr userDrawn="1"/>
        </p:nvPicPr>
        <p:blipFill>
          <a:blip r:embed="rId3"/>
          <a:stretch>
            <a:fillRect/>
          </a:stretch>
        </p:blipFill>
        <p:spPr>
          <a:xfrm>
            <a:off x="5765929" y="-2"/>
            <a:ext cx="3328141" cy="1255672"/>
          </a:xfrm>
          <a:prstGeom prst="rect">
            <a:avLst/>
          </a:prstGeom>
        </p:spPr>
      </p:pic>
    </p:spTree>
    <p:extLst>
      <p:ext uri="{BB962C8B-B14F-4D97-AF65-F5344CB8AC3E}">
        <p14:creationId xmlns:p14="http://schemas.microsoft.com/office/powerpoint/2010/main" val="1027513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kolom_Links_Roo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xmlns=""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xmlns="" id="{186C3926-E970-45CA-B03C-61D2123BF77E}"/>
              </a:ext>
            </a:extLst>
          </p:cNvPr>
          <p:cNvPicPr>
            <a:picLocks noChangeAspect="1"/>
          </p:cNvPicPr>
          <p:nvPr userDrawn="1"/>
        </p:nvPicPr>
        <p:blipFill>
          <a:blip r:embed="rId3"/>
          <a:stretch>
            <a:fillRect/>
          </a:stretch>
        </p:blipFill>
        <p:spPr>
          <a:xfrm>
            <a:off x="0" y="7779"/>
            <a:ext cx="12192000" cy="6855619"/>
          </a:xfrm>
          <a:prstGeom prst="rect">
            <a:avLst/>
          </a:prstGeom>
        </p:spPr>
      </p:pic>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25/03/2019</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a16="http://schemas.microsoft.com/office/drawing/2014/main" xmlns="" id="{B87F185D-DA47-4808-B1ED-CA869C2F1C27}"/>
              </a:ext>
            </a:extLst>
          </p:cNvPr>
          <p:cNvPicPr>
            <a:picLocks noChangeAspect="1"/>
          </p:cNvPicPr>
          <p:nvPr userDrawn="1"/>
        </p:nvPicPr>
        <p:blipFill>
          <a:blip r:embed="rId4"/>
          <a:stretch>
            <a:fillRect/>
          </a:stretch>
        </p:blipFill>
        <p:spPr>
          <a:xfrm>
            <a:off x="5773419" y="-1191"/>
            <a:ext cx="652218" cy="1255672"/>
          </a:xfrm>
          <a:prstGeom prst="rect">
            <a:avLst/>
          </a:prstGeom>
        </p:spPr>
      </p:pic>
      <p:sp>
        <p:nvSpPr>
          <p:cNvPr id="15" name="Rechthoek 14">
            <a:extLst>
              <a:ext uri="{FF2B5EF4-FFF2-40B4-BE49-F238E27FC236}">
                <a16:creationId xmlns:a16="http://schemas.microsoft.com/office/drawing/2014/main" xmlns=""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558507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koloms_Links_Roo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xmlns=""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xmlns="" id="{186C3926-E970-45CA-B03C-61D2123BF77E}"/>
              </a:ext>
            </a:extLst>
          </p:cNvPr>
          <p:cNvPicPr>
            <a:picLocks noChangeAspect="1"/>
          </p:cNvPicPr>
          <p:nvPr userDrawn="1"/>
        </p:nvPicPr>
        <p:blipFill>
          <a:blip r:embed="rId3"/>
          <a:stretch>
            <a:fillRect/>
          </a:stretch>
        </p:blipFill>
        <p:spPr>
          <a:xfrm>
            <a:off x="0" y="7779"/>
            <a:ext cx="12192000" cy="6855619"/>
          </a:xfrm>
          <a:prstGeom prst="rect">
            <a:avLst/>
          </a:prstGeom>
        </p:spPr>
      </p:pic>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hasCustomPrompt="1"/>
          </p:nvPr>
        </p:nvSpPr>
        <p:spPr>
          <a:xfrm>
            <a:off x="984075" y="2843354"/>
            <a:ext cx="4789344" cy="3346307"/>
          </a:xfrm>
        </p:spPr>
        <p:txBody>
          <a:bodyPr numCol="1">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25/03/2019</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a16="http://schemas.microsoft.com/office/drawing/2014/main" xmlns="" id="{B87F185D-DA47-4808-B1ED-CA869C2F1C27}"/>
              </a:ext>
            </a:extLst>
          </p:cNvPr>
          <p:cNvPicPr>
            <a:picLocks noChangeAspect="1"/>
          </p:cNvPicPr>
          <p:nvPr userDrawn="1"/>
        </p:nvPicPr>
        <p:blipFill>
          <a:blip r:embed="rId4"/>
          <a:stretch>
            <a:fillRect/>
          </a:stretch>
        </p:blipFill>
        <p:spPr>
          <a:xfrm>
            <a:off x="5773419" y="-1191"/>
            <a:ext cx="652218" cy="1255672"/>
          </a:xfrm>
          <a:prstGeom prst="rect">
            <a:avLst/>
          </a:prstGeom>
        </p:spPr>
      </p:pic>
      <p:sp>
        <p:nvSpPr>
          <p:cNvPr id="15" name="Rechthoek 14">
            <a:extLst>
              <a:ext uri="{FF2B5EF4-FFF2-40B4-BE49-F238E27FC236}">
                <a16:creationId xmlns:a16="http://schemas.microsoft.com/office/drawing/2014/main" xmlns=""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255100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koloms_Opsom_Roo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xmlns=""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xmlns="" id="{186C3926-E970-45CA-B03C-61D2123BF77E}"/>
              </a:ext>
            </a:extLst>
          </p:cNvPr>
          <p:cNvPicPr>
            <a:picLocks noChangeAspect="1"/>
          </p:cNvPicPr>
          <p:nvPr userDrawn="1"/>
        </p:nvPicPr>
        <p:blipFill>
          <a:blip r:embed="rId3"/>
          <a:stretch>
            <a:fillRect/>
          </a:stretch>
        </p:blipFill>
        <p:spPr>
          <a:xfrm>
            <a:off x="0" y="7779"/>
            <a:ext cx="12192000" cy="6855619"/>
          </a:xfrm>
          <a:prstGeom prst="rect">
            <a:avLst/>
          </a:prstGeom>
        </p:spPr>
      </p:pic>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hasCustomPrompt="1"/>
          </p:nvPr>
        </p:nvSpPr>
        <p:spPr>
          <a:xfrm>
            <a:off x="984075" y="2843354"/>
            <a:ext cx="4789344"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25/03/2019</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a16="http://schemas.microsoft.com/office/drawing/2014/main" xmlns="" id="{B87F185D-DA47-4808-B1ED-CA869C2F1C27}"/>
              </a:ext>
            </a:extLst>
          </p:cNvPr>
          <p:cNvPicPr>
            <a:picLocks noChangeAspect="1"/>
          </p:cNvPicPr>
          <p:nvPr userDrawn="1"/>
        </p:nvPicPr>
        <p:blipFill>
          <a:blip r:embed="rId4"/>
          <a:stretch>
            <a:fillRect/>
          </a:stretch>
        </p:blipFill>
        <p:spPr>
          <a:xfrm>
            <a:off x="5773419" y="-1191"/>
            <a:ext cx="652218" cy="1255672"/>
          </a:xfrm>
          <a:prstGeom prst="rect">
            <a:avLst/>
          </a:prstGeom>
        </p:spPr>
      </p:pic>
      <p:sp>
        <p:nvSpPr>
          <p:cNvPr id="15" name="Rechthoek 14">
            <a:extLst>
              <a:ext uri="{FF2B5EF4-FFF2-40B4-BE49-F238E27FC236}">
                <a16:creationId xmlns:a16="http://schemas.microsoft.com/office/drawing/2014/main" xmlns=""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406388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Universeel_Rood">
    <p:spTree>
      <p:nvGrpSpPr>
        <p:cNvPr id="1" name=""/>
        <p:cNvGrpSpPr/>
        <p:nvPr/>
      </p:nvGrpSpPr>
      <p:grpSpPr>
        <a:xfrm>
          <a:off x="0" y="0"/>
          <a:ext cx="0" cy="0"/>
          <a:chOff x="0" y="0"/>
          <a:chExt cx="0" cy="0"/>
        </a:xfrm>
      </p:grpSpPr>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dirty="0"/>
              <a:t>Klikken om de titelstijl van het model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7" name="Afbeelding 6">
            <a:extLst>
              <a:ext uri="{FF2B5EF4-FFF2-40B4-BE49-F238E27FC236}">
                <a16:creationId xmlns:a16="http://schemas.microsoft.com/office/drawing/2014/main" xmlns="" id="{D15D8CB9-D09E-4980-976D-D6274CC80B4C}"/>
              </a:ext>
            </a:extLst>
          </p:cNvPr>
          <p:cNvPicPr>
            <a:picLocks noChangeAspect="1"/>
          </p:cNvPicPr>
          <p:nvPr userDrawn="1"/>
        </p:nvPicPr>
        <p:blipFill>
          <a:blip r:embed="rId2"/>
          <a:stretch>
            <a:fillRect/>
          </a:stretch>
        </p:blipFill>
        <p:spPr>
          <a:xfrm>
            <a:off x="5773419" y="-1191"/>
            <a:ext cx="652218" cy="1255672"/>
          </a:xfrm>
          <a:prstGeom prst="rect">
            <a:avLst/>
          </a:prstGeom>
        </p:spPr>
      </p:pic>
      <p:sp>
        <p:nvSpPr>
          <p:cNvPr id="8" name="Rechthoek 7">
            <a:extLst>
              <a:ext uri="{FF2B5EF4-FFF2-40B4-BE49-F238E27FC236}">
                <a16:creationId xmlns:a16="http://schemas.microsoft.com/office/drawing/2014/main" xmlns="" id="{2DE56829-822A-4317-9565-B7A96C95F25B}"/>
              </a:ext>
            </a:extLst>
          </p:cNvPr>
          <p:cNvSpPr/>
          <p:nvPr userDrawn="1"/>
        </p:nvSpPr>
        <p:spPr>
          <a:xfrm>
            <a:off x="5773419"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0">
            <a:extLst>
              <a:ext uri="{FF2B5EF4-FFF2-40B4-BE49-F238E27FC236}">
                <a16:creationId xmlns:a16="http://schemas.microsoft.com/office/drawing/2014/main" xmlns="" id="{B5905F5A-F8EA-477F-83D8-C227B86B558E}"/>
              </a:ext>
            </a:extLst>
          </p:cNvPr>
          <p:cNvPicPr>
            <a:picLocks noChangeAspect="1"/>
          </p:cNvPicPr>
          <p:nvPr userDrawn="1"/>
        </p:nvPicPr>
        <p:blipFill>
          <a:blip r:embed="rId3"/>
          <a:stretch>
            <a:fillRect/>
          </a:stretch>
        </p:blipFill>
        <p:spPr>
          <a:xfrm>
            <a:off x="0" y="1190"/>
            <a:ext cx="12191999" cy="6855619"/>
          </a:xfrm>
          <a:prstGeom prst="rect">
            <a:avLst/>
          </a:prstGeom>
        </p:spPr>
      </p:pic>
    </p:spTree>
    <p:extLst>
      <p:ext uri="{BB962C8B-B14F-4D97-AF65-F5344CB8AC3E}">
        <p14:creationId xmlns:p14="http://schemas.microsoft.com/office/powerpoint/2010/main" val="1480363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koloms_Breed_Opsom_Rood">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xmlns=""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hasCustomPrompt="1"/>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25/03/2019</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a16="http://schemas.microsoft.com/office/drawing/2014/main" xmlns="" id="{B87F185D-DA47-4808-B1ED-CA869C2F1C27}"/>
              </a:ext>
            </a:extLst>
          </p:cNvPr>
          <p:cNvPicPr>
            <a:picLocks noChangeAspect="1"/>
          </p:cNvPicPr>
          <p:nvPr userDrawn="1"/>
        </p:nvPicPr>
        <p:blipFill>
          <a:blip r:embed="rId2"/>
          <a:stretch>
            <a:fillRect/>
          </a:stretch>
        </p:blipFill>
        <p:spPr>
          <a:xfrm>
            <a:off x="5773419" y="-1191"/>
            <a:ext cx="652218" cy="1255672"/>
          </a:xfrm>
          <a:prstGeom prst="rect">
            <a:avLst/>
          </a:prstGeom>
        </p:spPr>
      </p:pic>
      <p:sp>
        <p:nvSpPr>
          <p:cNvPr id="15" name="Rechthoek 14">
            <a:extLst>
              <a:ext uri="{FF2B5EF4-FFF2-40B4-BE49-F238E27FC236}">
                <a16:creationId xmlns:a16="http://schemas.microsoft.com/office/drawing/2014/main" xmlns=""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Afbeelding 5">
            <a:extLst>
              <a:ext uri="{FF2B5EF4-FFF2-40B4-BE49-F238E27FC236}">
                <a16:creationId xmlns:a16="http://schemas.microsoft.com/office/drawing/2014/main" xmlns="" id="{EE732A1F-741A-4BE5-9CED-BFCF9F08C5CB}"/>
              </a:ext>
            </a:extLst>
          </p:cNvPr>
          <p:cNvPicPr>
            <a:picLocks noChangeAspect="1"/>
          </p:cNvPicPr>
          <p:nvPr userDrawn="1"/>
        </p:nvPicPr>
        <p:blipFill>
          <a:blip r:embed="rId3"/>
          <a:stretch>
            <a:fillRect/>
          </a:stretch>
        </p:blipFill>
        <p:spPr>
          <a:xfrm>
            <a:off x="0" y="1190"/>
            <a:ext cx="12191999" cy="6855619"/>
          </a:xfrm>
          <a:prstGeom prst="rect">
            <a:avLst/>
          </a:prstGeom>
        </p:spPr>
      </p:pic>
    </p:spTree>
    <p:extLst>
      <p:ext uri="{BB962C8B-B14F-4D97-AF65-F5344CB8AC3E}">
        <p14:creationId xmlns:p14="http://schemas.microsoft.com/office/powerpoint/2010/main" val="417572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blad_Roo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xmlns=""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dirty="0"/>
              <a:t>Klikken om de titelstijl van het model te bewerken</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25/03/2019</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a16="http://schemas.microsoft.com/office/drawing/2014/main" xmlns="" id="{B87F185D-DA47-4808-B1ED-CA869C2F1C27}"/>
              </a:ext>
            </a:extLst>
          </p:cNvPr>
          <p:cNvPicPr>
            <a:picLocks noChangeAspect="1"/>
          </p:cNvPicPr>
          <p:nvPr userDrawn="1"/>
        </p:nvPicPr>
        <p:blipFill>
          <a:blip r:embed="rId3"/>
          <a:stretch>
            <a:fillRect/>
          </a:stretch>
        </p:blipFill>
        <p:spPr>
          <a:xfrm>
            <a:off x="5773419" y="-1191"/>
            <a:ext cx="652218" cy="1255672"/>
          </a:xfrm>
          <a:prstGeom prst="rect">
            <a:avLst/>
          </a:prstGeom>
        </p:spPr>
      </p:pic>
      <p:pic>
        <p:nvPicPr>
          <p:cNvPr id="11" name="Afbeelding 10">
            <a:extLst>
              <a:ext uri="{FF2B5EF4-FFF2-40B4-BE49-F238E27FC236}">
                <a16:creationId xmlns:a16="http://schemas.microsoft.com/office/drawing/2014/main" xmlns="" id="{186C3926-E970-45CA-B03C-61D2123BF77E}"/>
              </a:ext>
            </a:extLst>
          </p:cNvPr>
          <p:cNvPicPr>
            <a:picLocks noChangeAspect="1"/>
          </p:cNvPicPr>
          <p:nvPr userDrawn="1"/>
        </p:nvPicPr>
        <p:blipFill>
          <a:blip r:embed="rId4"/>
          <a:stretch>
            <a:fillRect/>
          </a:stretch>
        </p:blipFill>
        <p:spPr>
          <a:xfrm>
            <a:off x="1269" y="-2383"/>
            <a:ext cx="12191999" cy="6868800"/>
          </a:xfrm>
          <a:prstGeom prst="rect">
            <a:avLst/>
          </a:prstGeom>
        </p:spPr>
      </p:pic>
      <p:sp>
        <p:nvSpPr>
          <p:cNvPr id="15" name="Rechthoek 14">
            <a:extLst>
              <a:ext uri="{FF2B5EF4-FFF2-40B4-BE49-F238E27FC236}">
                <a16:creationId xmlns:a16="http://schemas.microsoft.com/office/drawing/2014/main" xmlns="" id="{1EBA9D2B-2690-4670-A954-DD1474C01CF8}"/>
              </a:ext>
            </a:extLst>
          </p:cNvPr>
          <p:cNvSpPr/>
          <p:nvPr userDrawn="1"/>
        </p:nvSpPr>
        <p:spPr>
          <a:xfrm>
            <a:off x="5773419" y="6554950"/>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983232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ussenblad_Rood_Wi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xmlns="" id="{8AA26FD7-F931-4858-BF0C-6833B0CC85E3}"/>
              </a:ext>
            </a:extLst>
          </p:cNvPr>
          <p:cNvSpPr/>
          <p:nvPr userDrawn="1"/>
        </p:nvSpPr>
        <p:spPr>
          <a:xfrm>
            <a:off x="0" y="0"/>
            <a:ext cx="6094800" cy="68568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25/03/2019</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1" name="Afbeelding 10">
            <a:extLst>
              <a:ext uri="{FF2B5EF4-FFF2-40B4-BE49-F238E27FC236}">
                <a16:creationId xmlns:a16="http://schemas.microsoft.com/office/drawing/2014/main" xmlns="" id="{186C3926-E970-45CA-B03C-61D2123BF77E}"/>
              </a:ext>
            </a:extLst>
          </p:cNvPr>
          <p:cNvPicPr>
            <a:picLocks noChangeAspect="1"/>
          </p:cNvPicPr>
          <p:nvPr userDrawn="1"/>
        </p:nvPicPr>
        <p:blipFill>
          <a:blip r:embed="rId3"/>
          <a:stretch>
            <a:fillRect/>
          </a:stretch>
        </p:blipFill>
        <p:spPr>
          <a:xfrm>
            <a:off x="-8308" y="0"/>
            <a:ext cx="12189833" cy="6868800"/>
          </a:xfrm>
          <a:prstGeom prst="rect">
            <a:avLst/>
          </a:prstGeom>
        </p:spPr>
      </p:pic>
      <p:sp>
        <p:nvSpPr>
          <p:cNvPr id="14" name="Rechthoek 13">
            <a:extLst>
              <a:ext uri="{FF2B5EF4-FFF2-40B4-BE49-F238E27FC236}">
                <a16:creationId xmlns:a16="http://schemas.microsoft.com/office/drawing/2014/main" xmlns="" id="{26A16294-9CD3-4EB7-90E6-B7E9CD91D8E8}"/>
              </a:ext>
            </a:extLst>
          </p:cNvPr>
          <p:cNvSpPr/>
          <p:nvPr userDrawn="1"/>
        </p:nvSpPr>
        <p:spPr>
          <a:xfrm>
            <a:off x="5773419" y="6545409"/>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796400" y="5544000"/>
            <a:ext cx="5295194" cy="827109"/>
          </a:xfrm>
        </p:spPr>
        <p:txBody>
          <a:bodyPr>
            <a:noAutofit/>
          </a:bodyPr>
          <a:lstStyle>
            <a:lvl1pPr>
              <a:defRPr sz="4800" b="1" i="0">
                <a:solidFill>
                  <a:schemeClr val="accent4"/>
                </a:solidFill>
              </a:defRPr>
            </a:lvl1pPr>
          </a:lstStyle>
          <a:p>
            <a:r>
              <a:rPr lang="nl-NL" dirty="0"/>
              <a:t>Klikken om de titelstijl van het model te bewerken</a:t>
            </a:r>
            <a:endParaRPr lang="en-GB" dirty="0"/>
          </a:p>
        </p:txBody>
      </p:sp>
      <p:pic>
        <p:nvPicPr>
          <p:cNvPr id="13" name="Afbeelding 12">
            <a:extLst>
              <a:ext uri="{FF2B5EF4-FFF2-40B4-BE49-F238E27FC236}">
                <a16:creationId xmlns:a16="http://schemas.microsoft.com/office/drawing/2014/main" xmlns="" id="{B87F185D-DA47-4808-B1ED-CA869C2F1C27}"/>
              </a:ext>
            </a:extLst>
          </p:cNvPr>
          <p:cNvPicPr>
            <a:picLocks noChangeAspect="1"/>
          </p:cNvPicPr>
          <p:nvPr userDrawn="1"/>
        </p:nvPicPr>
        <p:blipFill>
          <a:blip r:embed="rId4"/>
          <a:stretch>
            <a:fillRect/>
          </a:stretch>
        </p:blipFill>
        <p:spPr>
          <a:xfrm>
            <a:off x="5776999" y="0"/>
            <a:ext cx="652218" cy="1255672"/>
          </a:xfrm>
          <a:prstGeom prst="rect">
            <a:avLst/>
          </a:prstGeom>
        </p:spPr>
      </p:pic>
    </p:spTree>
    <p:extLst>
      <p:ext uri="{BB962C8B-B14F-4D97-AF65-F5344CB8AC3E}">
        <p14:creationId xmlns:p14="http://schemas.microsoft.com/office/powerpoint/2010/main" val="268902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Zwart log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dirty="0"/>
              <a:t>Klikken om de titelstijl van het model te bewerken</a:t>
            </a:r>
            <a:endParaRPr lang="en-GB" dirty="0"/>
          </a:p>
        </p:txBody>
      </p:sp>
      <p:sp>
        <p:nvSpPr>
          <p:cNvPr id="3" name="Ondertitel 2"/>
          <p:cNvSpPr>
            <a:spLocks noGrp="1"/>
          </p:cNvSpPr>
          <p:nvPr>
            <p:ph type="subTitle" idx="1"/>
          </p:nvPr>
        </p:nvSpPr>
        <p:spPr>
          <a:xfrm>
            <a:off x="684000"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a16="http://schemas.microsoft.com/office/drawing/2014/main" xmlns="" id="{42753492-5B0B-4031-B0C1-A74CD59496D1}"/>
              </a:ext>
            </a:extLst>
          </p:cNvPr>
          <p:cNvPicPr>
            <a:picLocks noChangeAspect="1"/>
          </p:cNvPicPr>
          <p:nvPr userDrawn="1"/>
        </p:nvPicPr>
        <p:blipFill>
          <a:blip r:embed="rId2"/>
          <a:stretch>
            <a:fillRect/>
          </a:stretch>
        </p:blipFill>
        <p:spPr>
          <a:xfrm>
            <a:off x="5765929" y="-2"/>
            <a:ext cx="3328141" cy="1255672"/>
          </a:xfrm>
          <a:prstGeom prst="rect">
            <a:avLst/>
          </a:prstGeom>
        </p:spPr>
      </p:pic>
    </p:spTree>
    <p:extLst>
      <p:ext uri="{BB962C8B-B14F-4D97-AF65-F5344CB8AC3E}">
        <p14:creationId xmlns:p14="http://schemas.microsoft.com/office/powerpoint/2010/main" val="2198208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ind Rood-Wit logo">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xmlns="" id="{55039421-DC85-495A-BA3A-A17AD1C11AAC}"/>
              </a:ext>
            </a:extLst>
          </p:cNvPr>
          <p:cNvPicPr>
            <a:picLocks noChangeAspect="1"/>
          </p:cNvPicPr>
          <p:nvPr userDrawn="1"/>
        </p:nvPicPr>
        <p:blipFill>
          <a:blip r:embed="rId2"/>
          <a:stretch>
            <a:fillRect/>
          </a:stretch>
        </p:blipFill>
        <p:spPr>
          <a:xfrm>
            <a:off x="0" y="-1"/>
            <a:ext cx="12192000" cy="6868800"/>
          </a:xfrm>
          <a:prstGeom prst="rect">
            <a:avLst/>
          </a:prstGeom>
        </p:spPr>
      </p:pic>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a16="http://schemas.microsoft.com/office/drawing/2014/main" xmlns="" id="{42753492-5B0B-4031-B0C1-A74CD59496D1}"/>
              </a:ext>
            </a:extLst>
          </p:cNvPr>
          <p:cNvPicPr>
            <a:picLocks noChangeAspect="1"/>
          </p:cNvPicPr>
          <p:nvPr userDrawn="1"/>
        </p:nvPicPr>
        <p:blipFill>
          <a:blip r:embed="rId3"/>
          <a:stretch>
            <a:fillRect/>
          </a:stretch>
        </p:blipFill>
        <p:spPr>
          <a:xfrm>
            <a:off x="5765929" y="-2"/>
            <a:ext cx="3328141" cy="1255672"/>
          </a:xfrm>
          <a:prstGeom prst="rect">
            <a:avLst/>
          </a:prstGeom>
        </p:spPr>
      </p:pic>
    </p:spTree>
    <p:extLst>
      <p:ext uri="{BB962C8B-B14F-4D97-AF65-F5344CB8AC3E}">
        <p14:creationId xmlns:p14="http://schemas.microsoft.com/office/powerpoint/2010/main" val="4163540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ind Rood-Zwart logo">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xmlns="" id="{55039421-DC85-495A-BA3A-A17AD1C11AAC}"/>
              </a:ext>
            </a:extLst>
          </p:cNvPr>
          <p:cNvPicPr>
            <a:picLocks noChangeAspect="1"/>
          </p:cNvPicPr>
          <p:nvPr userDrawn="1"/>
        </p:nvPicPr>
        <p:blipFill>
          <a:blip r:embed="rId2"/>
          <a:stretch>
            <a:fillRect/>
          </a:stretch>
        </p:blipFill>
        <p:spPr>
          <a:xfrm>
            <a:off x="2168" y="0"/>
            <a:ext cx="12189832" cy="6868800"/>
          </a:xfrm>
          <a:prstGeom prst="rect">
            <a:avLst/>
          </a:prstGeom>
        </p:spPr>
      </p:pic>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a16="http://schemas.microsoft.com/office/drawing/2014/main" xmlns="" id="{42753492-5B0B-4031-B0C1-A74CD59496D1}"/>
              </a:ext>
            </a:extLst>
          </p:cNvPr>
          <p:cNvPicPr>
            <a:picLocks noChangeAspect="1"/>
          </p:cNvPicPr>
          <p:nvPr userDrawn="1"/>
        </p:nvPicPr>
        <p:blipFill>
          <a:blip r:embed="rId3"/>
          <a:stretch>
            <a:fillRect/>
          </a:stretch>
        </p:blipFill>
        <p:spPr>
          <a:xfrm>
            <a:off x="5765929" y="-2"/>
            <a:ext cx="3328141" cy="1255672"/>
          </a:xfrm>
          <a:prstGeom prst="rect">
            <a:avLst/>
          </a:prstGeom>
        </p:spPr>
      </p:pic>
    </p:spTree>
    <p:extLst>
      <p:ext uri="{BB962C8B-B14F-4D97-AF65-F5344CB8AC3E}">
        <p14:creationId xmlns:p14="http://schemas.microsoft.com/office/powerpoint/2010/main" val="67903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ssenblad_Zonder boo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xmlns=""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a:t>Klik om de stijl te bewerken</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25/03/2019</a:t>
            </a:fld>
            <a:endParaRPr lang="en-GB" dirty="0"/>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a16="http://schemas.microsoft.com/office/drawing/2014/main" xmlns="" id="{B87F185D-DA47-4808-B1ED-CA869C2F1C27}"/>
              </a:ext>
            </a:extLst>
          </p:cNvPr>
          <p:cNvPicPr>
            <a:picLocks noChangeAspect="1"/>
          </p:cNvPicPr>
          <p:nvPr userDrawn="1"/>
        </p:nvPicPr>
        <p:blipFill>
          <a:blip r:embed="rId3"/>
          <a:stretch>
            <a:fillRect/>
          </a:stretch>
        </p:blipFill>
        <p:spPr>
          <a:xfrm>
            <a:off x="5773419" y="-1191"/>
            <a:ext cx="652218" cy="1255672"/>
          </a:xfrm>
          <a:prstGeom prst="rect">
            <a:avLst/>
          </a:prstGeom>
        </p:spPr>
      </p:pic>
      <p:sp>
        <p:nvSpPr>
          <p:cNvPr id="15" name="Rechthoek 14">
            <a:extLst>
              <a:ext uri="{FF2B5EF4-FFF2-40B4-BE49-F238E27FC236}">
                <a16:creationId xmlns:a16="http://schemas.microsoft.com/office/drawing/2014/main" xmlns="" id="{1EBA9D2B-2690-4670-A954-DD1474C01CF8}"/>
              </a:ext>
            </a:extLst>
          </p:cNvPr>
          <p:cNvSpPr/>
          <p:nvPr userDrawn="1"/>
        </p:nvSpPr>
        <p:spPr>
          <a:xfrm>
            <a:off x="5773419" y="6554950"/>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91588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Fot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67C1E9C-63BA-4042-934C-C84CE08562F2}" type="datetimeFigureOut">
              <a:rPr lang="en-GB" smtClean="0"/>
              <a:t>25/03/2019</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A3141384-110F-B849-8AE1-D24D02839984}" type="slidenum">
              <a:rPr lang="en-GB" smtClean="0"/>
              <a:t>‹nr.›</a:t>
            </a:fld>
            <a:endParaRPr lang="en-GB"/>
          </a:p>
        </p:txBody>
      </p:sp>
      <p:pic>
        <p:nvPicPr>
          <p:cNvPr id="7" name="Afbeelding 6">
            <a:extLst>
              <a:ext uri="{FF2B5EF4-FFF2-40B4-BE49-F238E27FC236}">
                <a16:creationId xmlns:a16="http://schemas.microsoft.com/office/drawing/2014/main" xmlns="" id="{B7221BA7-6D49-4956-8F8F-42E1425B4E6B}"/>
              </a:ext>
            </a:extLst>
          </p:cNvPr>
          <p:cNvPicPr>
            <a:picLocks noChangeAspect="1"/>
          </p:cNvPicPr>
          <p:nvPr userDrawn="1"/>
        </p:nvPicPr>
        <p:blipFill>
          <a:blip r:embed="rId3"/>
          <a:stretch>
            <a:fillRect/>
          </a:stretch>
        </p:blipFill>
        <p:spPr>
          <a:xfrm>
            <a:off x="5773419" y="-1191"/>
            <a:ext cx="652218" cy="1255672"/>
          </a:xfrm>
          <a:prstGeom prst="rect">
            <a:avLst/>
          </a:prstGeom>
        </p:spPr>
      </p:pic>
      <p:sp>
        <p:nvSpPr>
          <p:cNvPr id="8" name="Rechthoek 7">
            <a:extLst>
              <a:ext uri="{FF2B5EF4-FFF2-40B4-BE49-F238E27FC236}">
                <a16:creationId xmlns:a16="http://schemas.microsoft.com/office/drawing/2014/main" xmlns="" id="{36F389B7-8E5A-41CD-B1DA-04F2AC27ACD2}"/>
              </a:ext>
            </a:extLst>
          </p:cNvPr>
          <p:cNvSpPr/>
          <p:nvPr userDrawn="1"/>
        </p:nvSpPr>
        <p:spPr>
          <a:xfrm>
            <a:off x="5773419" y="6541200"/>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7801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verseel_Wit">
    <p:spTree>
      <p:nvGrpSpPr>
        <p:cNvPr id="1" name=""/>
        <p:cNvGrpSpPr/>
        <p:nvPr/>
      </p:nvGrpSpPr>
      <p:grpSpPr>
        <a:xfrm>
          <a:off x="0" y="0"/>
          <a:ext cx="0" cy="0"/>
          <a:chOff x="0" y="0"/>
          <a:chExt cx="0" cy="0"/>
        </a:xfrm>
      </p:grpSpPr>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a:t>Klik om de stijl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7" name="Afbeelding 6">
            <a:extLst>
              <a:ext uri="{FF2B5EF4-FFF2-40B4-BE49-F238E27FC236}">
                <a16:creationId xmlns:a16="http://schemas.microsoft.com/office/drawing/2014/main" xmlns="" id="{D15D8CB9-D09E-4980-976D-D6274CC80B4C}"/>
              </a:ext>
            </a:extLst>
          </p:cNvPr>
          <p:cNvPicPr>
            <a:picLocks noChangeAspect="1"/>
          </p:cNvPicPr>
          <p:nvPr userDrawn="1"/>
        </p:nvPicPr>
        <p:blipFill>
          <a:blip r:embed="rId2"/>
          <a:stretch>
            <a:fillRect/>
          </a:stretch>
        </p:blipFill>
        <p:spPr>
          <a:xfrm>
            <a:off x="5773419" y="-1191"/>
            <a:ext cx="652218" cy="1255672"/>
          </a:xfrm>
          <a:prstGeom prst="rect">
            <a:avLst/>
          </a:prstGeom>
        </p:spPr>
      </p:pic>
      <p:sp>
        <p:nvSpPr>
          <p:cNvPr id="8" name="Rechthoek 7">
            <a:extLst>
              <a:ext uri="{FF2B5EF4-FFF2-40B4-BE49-F238E27FC236}">
                <a16:creationId xmlns:a16="http://schemas.microsoft.com/office/drawing/2014/main" xmlns="" id="{2DE56829-822A-4317-9565-B7A96C95F25B}"/>
              </a:ext>
            </a:extLst>
          </p:cNvPr>
          <p:cNvSpPr/>
          <p:nvPr userDrawn="1"/>
        </p:nvSpPr>
        <p:spPr>
          <a:xfrm>
            <a:off x="5773419"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7561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koloms_Breed_Opsom_Wit">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xmlns=""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hasCustomPrompt="1"/>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25/03/2019</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a16="http://schemas.microsoft.com/office/drawing/2014/main" xmlns="" id="{B87F185D-DA47-4808-B1ED-CA869C2F1C27}"/>
              </a:ext>
            </a:extLst>
          </p:cNvPr>
          <p:cNvPicPr>
            <a:picLocks noChangeAspect="1"/>
          </p:cNvPicPr>
          <p:nvPr userDrawn="1"/>
        </p:nvPicPr>
        <p:blipFill>
          <a:blip r:embed="rId2"/>
          <a:stretch>
            <a:fillRect/>
          </a:stretch>
        </p:blipFill>
        <p:spPr>
          <a:xfrm>
            <a:off x="5773419" y="-1191"/>
            <a:ext cx="652218" cy="1255672"/>
          </a:xfrm>
          <a:prstGeom prst="rect">
            <a:avLst/>
          </a:prstGeom>
        </p:spPr>
      </p:pic>
      <p:sp>
        <p:nvSpPr>
          <p:cNvPr id="15" name="Rechthoek 14">
            <a:extLst>
              <a:ext uri="{FF2B5EF4-FFF2-40B4-BE49-F238E27FC236}">
                <a16:creationId xmlns:a16="http://schemas.microsoft.com/office/drawing/2014/main" xmlns=""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44257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ind Wit log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a16="http://schemas.microsoft.com/office/drawing/2014/main" xmlns="" id="{42753492-5B0B-4031-B0C1-A74CD59496D1}"/>
              </a:ext>
            </a:extLst>
          </p:cNvPr>
          <p:cNvPicPr>
            <a:picLocks noChangeAspect="1"/>
          </p:cNvPicPr>
          <p:nvPr userDrawn="1"/>
        </p:nvPicPr>
        <p:blipFill>
          <a:blip r:embed="rId2"/>
          <a:stretch>
            <a:fillRect/>
          </a:stretch>
        </p:blipFill>
        <p:spPr>
          <a:xfrm>
            <a:off x="5765929" y="-2"/>
            <a:ext cx="3328141" cy="1255672"/>
          </a:xfrm>
          <a:prstGeom prst="rect">
            <a:avLst/>
          </a:prstGeom>
        </p:spPr>
      </p:pic>
    </p:spTree>
    <p:extLst>
      <p:ext uri="{BB962C8B-B14F-4D97-AF65-F5344CB8AC3E}">
        <p14:creationId xmlns:p14="http://schemas.microsoft.com/office/powerpoint/2010/main" val="298190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d Zwart log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a16="http://schemas.microsoft.com/office/drawing/2014/main" xmlns="" id="{42753492-5B0B-4031-B0C1-A74CD59496D1}"/>
              </a:ext>
            </a:extLst>
          </p:cNvPr>
          <p:cNvPicPr>
            <a:picLocks noChangeAspect="1"/>
          </p:cNvPicPr>
          <p:nvPr userDrawn="1"/>
        </p:nvPicPr>
        <p:blipFill>
          <a:blip r:embed="rId2"/>
          <a:stretch>
            <a:fillRect/>
          </a:stretch>
        </p:blipFill>
        <p:spPr>
          <a:xfrm>
            <a:off x="5765929" y="-2"/>
            <a:ext cx="3328141" cy="1255672"/>
          </a:xfrm>
          <a:prstGeom prst="rect">
            <a:avLst/>
          </a:prstGeom>
        </p:spPr>
      </p:pic>
    </p:spTree>
    <p:extLst>
      <p:ext uri="{BB962C8B-B14F-4D97-AF65-F5344CB8AC3E}">
        <p14:creationId xmlns:p14="http://schemas.microsoft.com/office/powerpoint/2010/main" val="142322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 Alleen log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25/03/2019</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7" name="Afbeelding 6">
            <a:extLst>
              <a:ext uri="{FF2B5EF4-FFF2-40B4-BE49-F238E27FC236}">
                <a16:creationId xmlns:a16="http://schemas.microsoft.com/office/drawing/2014/main" xmlns="" id="{262188F1-0715-4CAC-932E-141D2C1FFC0B}"/>
              </a:ext>
            </a:extLst>
          </p:cNvPr>
          <p:cNvPicPr>
            <a:picLocks noChangeAspect="1"/>
          </p:cNvPicPr>
          <p:nvPr userDrawn="1"/>
        </p:nvPicPr>
        <p:blipFill>
          <a:blip r:embed="rId2"/>
          <a:stretch>
            <a:fillRect/>
          </a:stretch>
        </p:blipFill>
        <p:spPr>
          <a:xfrm>
            <a:off x="5773419" y="-1191"/>
            <a:ext cx="652218" cy="1255672"/>
          </a:xfrm>
          <a:prstGeom prst="rect">
            <a:avLst/>
          </a:prstGeom>
        </p:spPr>
      </p:pic>
    </p:spTree>
    <p:extLst>
      <p:ext uri="{BB962C8B-B14F-4D97-AF65-F5344CB8AC3E}">
        <p14:creationId xmlns:p14="http://schemas.microsoft.com/office/powerpoint/2010/main" val="398166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9F65998C-6F2B-4962-9EE7-DB80A2D25A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xmlns="" id="{68AFE02D-8E1E-4A79-8B72-E8BA3B4A8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xmlns="" id="{15BE68CA-203B-4F4C-84AF-B483E05FC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BAB40-11FF-44B7-A49D-6916AC36A697}" type="datetimeFigureOut">
              <a:rPr lang="nl-NL" smtClean="0"/>
              <a:t>25-3-2019</a:t>
            </a:fld>
            <a:endParaRPr lang="nl-NL"/>
          </a:p>
        </p:txBody>
      </p:sp>
      <p:sp>
        <p:nvSpPr>
          <p:cNvPr id="5" name="Tijdelijke aanduiding voor voettekst 4">
            <a:extLst>
              <a:ext uri="{FF2B5EF4-FFF2-40B4-BE49-F238E27FC236}">
                <a16:creationId xmlns:a16="http://schemas.microsoft.com/office/drawing/2014/main" xmlns="" id="{4D47C669-F320-40C6-8067-02CA72AAE7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BE1A9DE8-AB4E-48B0-BD40-4A6FDD1B07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A8E4B-7855-4502-A0BB-B843F28A3562}" type="slidenum">
              <a:rPr lang="nl-NL" smtClean="0"/>
              <a:t>‹nr.›</a:t>
            </a:fld>
            <a:endParaRPr lang="nl-NL"/>
          </a:p>
        </p:txBody>
      </p:sp>
    </p:spTree>
    <p:extLst>
      <p:ext uri="{BB962C8B-B14F-4D97-AF65-F5344CB8AC3E}">
        <p14:creationId xmlns:p14="http://schemas.microsoft.com/office/powerpoint/2010/main" val="769789452"/>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8" r:id="rId3"/>
    <p:sldLayoutId id="2147483655" r:id="rId4"/>
    <p:sldLayoutId id="2147483687" r:id="rId5"/>
    <p:sldLayoutId id="2147483688" r:id="rId6"/>
    <p:sldLayoutId id="2147483673" r:id="rId7"/>
    <p:sldLayoutId id="2147483674" r:id="rId8"/>
    <p:sldLayoutId id="2147483675" r:id="rId9"/>
    <p:sldLayoutId id="214748368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E96DED82-5D95-4569-9DF8-A0A519D1E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96259871-46EA-4DB9-B4FD-F782124D5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0F673DDC-DCE1-4B27-978B-DB6D2920F0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9B4B1-5885-43C4-9139-6C9F4D4C6294}" type="datetimeFigureOut">
              <a:rPr lang="nl-NL" smtClean="0"/>
              <a:t>25-3-2019</a:t>
            </a:fld>
            <a:endParaRPr lang="nl-NL"/>
          </a:p>
        </p:txBody>
      </p:sp>
      <p:sp>
        <p:nvSpPr>
          <p:cNvPr id="5" name="Tijdelijke aanduiding voor voettekst 4">
            <a:extLst>
              <a:ext uri="{FF2B5EF4-FFF2-40B4-BE49-F238E27FC236}">
                <a16:creationId xmlns:a16="http://schemas.microsoft.com/office/drawing/2014/main" xmlns="" id="{FA4B54BB-499C-4C33-8AD9-C408F62B9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5AF6A198-EA20-4E18-B8CF-128F26632E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6913F-142D-4652-BBDF-E86E1F00ABA7}" type="slidenum">
              <a:rPr lang="nl-NL" smtClean="0"/>
              <a:t>‹nr.›</a:t>
            </a:fld>
            <a:endParaRPr lang="nl-NL"/>
          </a:p>
        </p:txBody>
      </p:sp>
    </p:spTree>
    <p:extLst>
      <p:ext uri="{BB962C8B-B14F-4D97-AF65-F5344CB8AC3E}">
        <p14:creationId xmlns:p14="http://schemas.microsoft.com/office/powerpoint/2010/main" val="231373565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9" r:id="rId3"/>
    <p:sldLayoutId id="2147483680" r:id="rId4"/>
    <p:sldLayoutId id="2147483681" r:id="rId5"/>
    <p:sldLayoutId id="2147483685" r:id="rId6"/>
    <p:sldLayoutId id="2147483686" r:id="rId7"/>
    <p:sldLayoutId id="2147483666" r:id="rId8"/>
    <p:sldLayoutId id="2147483667"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nationaalarchief.nl/archiveren/kennisbank/producten-en-diensten-catalogus-digitale-archiefdiensten"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EV-jjaBzIc" TargetMode="External"/><Relationship Id="rId2" Type="http://schemas.openxmlformats.org/officeDocument/2006/relationships/image" Target="../media/image11.gif"/><Relationship Id="rId1" Type="http://schemas.openxmlformats.org/officeDocument/2006/relationships/slideLayout" Target="../slideLayouts/slideLayout5.xml"/><Relationship Id="rId4" Type="http://schemas.openxmlformats.org/officeDocument/2006/relationships/hyperlink" Target="https://www.nationaalarchief.nl/archiveren/nieuws/overbrenging-ind-dossiers-een-digitale-omsla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932" y="207819"/>
            <a:ext cx="4793862" cy="6442364"/>
          </a:xfrm>
        </p:spPr>
        <p:txBody>
          <a:bodyPr>
            <a:normAutofit fontScale="90000"/>
          </a:bodyPr>
          <a:lstStyle/>
          <a:p>
            <a:pPr algn="ctr">
              <a:spcBef>
                <a:spcPts val="500"/>
              </a:spcBef>
              <a:spcAft>
                <a:spcPts val="500"/>
              </a:spcAft>
            </a:pPr>
            <a:r>
              <a:rPr lang="nl-NL" sz="4400" dirty="0"/>
              <a:t>Aansluittraject met JenV</a:t>
            </a:r>
            <a:r>
              <a:rPr lang="nl-NL" sz="4400" b="0" dirty="0"/>
              <a:t/>
            </a:r>
            <a:br>
              <a:rPr lang="nl-NL" sz="4400" b="0" dirty="0"/>
            </a:br>
            <a:r>
              <a:rPr lang="nl-NL" sz="4400" b="0" dirty="0"/>
              <a:t/>
            </a:r>
            <a:br>
              <a:rPr lang="nl-NL" sz="4400" b="0" dirty="0"/>
            </a:br>
            <a:r>
              <a:rPr lang="nl-NL" sz="4400" b="0" dirty="0"/>
              <a:t>Vervroegd overbrengen digitaal IND archief </a:t>
            </a:r>
            <a:br>
              <a:rPr lang="nl-NL" sz="4400" b="0" dirty="0"/>
            </a:br>
            <a:r>
              <a:rPr lang="nl-NL" sz="6000" dirty="0"/>
              <a:t>*</a:t>
            </a:r>
            <a:r>
              <a:rPr lang="nl-NL" sz="4400" dirty="0"/>
              <a:t> </a:t>
            </a:r>
            <a:r>
              <a:rPr lang="nl-NL" sz="6000" dirty="0"/>
              <a:t>* *</a:t>
            </a:r>
            <a:r>
              <a:rPr lang="nl-NL" sz="4400" b="0" dirty="0"/>
              <a:t/>
            </a:r>
            <a:br>
              <a:rPr lang="nl-NL" sz="4400" b="0" dirty="0"/>
            </a:br>
            <a:r>
              <a:rPr lang="nl-NL" sz="4400" b="0" dirty="0"/>
              <a:t>e-Depot van het Nationaal Archief</a:t>
            </a:r>
            <a:br>
              <a:rPr lang="nl-NL" sz="4400" b="0" dirty="0"/>
            </a:br>
            <a:r>
              <a:rPr lang="nl-NL" sz="4400" b="0" dirty="0"/>
              <a:t/>
            </a:r>
            <a:br>
              <a:rPr lang="nl-NL" sz="4400" b="0" dirty="0"/>
            </a:br>
            <a:r>
              <a:rPr lang="nl-NL" sz="4400" b="0" i="1" dirty="0"/>
              <a:t>Annemieke Sindorf</a:t>
            </a:r>
          </a:p>
        </p:txBody>
      </p:sp>
    </p:spTree>
    <p:extLst>
      <p:ext uri="{BB962C8B-B14F-4D97-AF65-F5344CB8AC3E}">
        <p14:creationId xmlns:p14="http://schemas.microsoft.com/office/powerpoint/2010/main" val="408958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nl-NL" dirty="0"/>
              <a:t>Vervroegde overbrenging digitale IND-archieven</a:t>
            </a:r>
          </a:p>
        </p:txBody>
      </p:sp>
      <p:sp>
        <p:nvSpPr>
          <p:cNvPr id="6" name="Tijdelijke aanduiding voor inhoud 5"/>
          <p:cNvSpPr>
            <a:spLocks noGrp="1"/>
          </p:cNvSpPr>
          <p:nvPr>
            <p:ph idx="1"/>
          </p:nvPr>
        </p:nvSpPr>
        <p:spPr>
          <a:xfrm>
            <a:off x="838200" y="2725556"/>
            <a:ext cx="9851968" cy="3630794"/>
          </a:xfrm>
        </p:spPr>
        <p:txBody>
          <a:bodyPr/>
          <a:lstStyle/>
          <a:p>
            <a:r>
              <a:rPr lang="nl-NL" dirty="0"/>
              <a:t>Aantoonbaar duurzame publieke toegankelijkheid verbeteren en stimuleren</a:t>
            </a:r>
          </a:p>
          <a:p>
            <a:endParaRPr lang="nl-NL" dirty="0"/>
          </a:p>
          <a:p>
            <a:pPr marL="0" indent="0">
              <a:buNone/>
            </a:pPr>
            <a:endParaRPr lang="nl-NL" dirty="0"/>
          </a:p>
        </p:txBody>
      </p:sp>
      <p:sp>
        <p:nvSpPr>
          <p:cNvPr id="3" name="Tekstvak 2">
            <a:extLst>
              <a:ext uri="{FF2B5EF4-FFF2-40B4-BE49-F238E27FC236}">
                <a16:creationId xmlns:a16="http://schemas.microsoft.com/office/drawing/2014/main" xmlns="" id="{3E88CEB6-2991-4ABB-B9DB-A7FC6FF48936}"/>
              </a:ext>
            </a:extLst>
          </p:cNvPr>
          <p:cNvSpPr txBox="1"/>
          <p:nvPr/>
        </p:nvSpPr>
        <p:spPr>
          <a:xfrm>
            <a:off x="989215" y="3952702"/>
            <a:ext cx="10789920" cy="224676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nl-NL" sz="2800" dirty="0">
                <a:cs typeface="Lucida Sans Unicode" panose="020B0602030504020204" pitchFamily="34" charset="0"/>
              </a:rPr>
              <a:t>“De informatie in het e-Depot van het Nationaal Archief is voor altijd toegankelijk, of het nu in meer of mindere mate openbaar is. Dat dit project geslaagd is, sluit aan bij onze plannen en de doelstellingen van het kabinet”, aldus </a:t>
            </a:r>
            <a:r>
              <a:rPr lang="nl-NL" sz="2800" dirty="0" err="1">
                <a:cs typeface="Lucida Sans Unicode" panose="020B0602030504020204" pitchFamily="34" charset="0"/>
              </a:rPr>
              <a:t>Emine</a:t>
            </a:r>
            <a:r>
              <a:rPr lang="nl-NL" sz="2800" dirty="0">
                <a:cs typeface="Lucida Sans Unicode" panose="020B0602030504020204" pitchFamily="34" charset="0"/>
              </a:rPr>
              <a:t> Özyenici </a:t>
            </a:r>
            <a:r>
              <a:rPr lang="nl-NL" sz="2800" dirty="0"/>
              <a:t>directeur informatievoorziening bij het ministerie van JenV</a:t>
            </a:r>
            <a:r>
              <a:rPr lang="nl-NL" sz="2800" dirty="0">
                <a:cs typeface="Lucida Sans Unicode" panose="020B0602030504020204" pitchFamily="34" charset="0"/>
              </a:rPr>
              <a:t>.</a:t>
            </a:r>
          </a:p>
        </p:txBody>
      </p:sp>
    </p:spTree>
    <p:extLst>
      <p:ext uri="{BB962C8B-B14F-4D97-AF65-F5344CB8AC3E}">
        <p14:creationId xmlns:p14="http://schemas.microsoft.com/office/powerpoint/2010/main" val="406300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Vervroegde overbrenging digitale IND-archieven</a:t>
            </a:r>
          </a:p>
        </p:txBody>
      </p:sp>
      <p:sp>
        <p:nvSpPr>
          <p:cNvPr id="3" name="Tijdelijke aanduiding voor inhoud 2"/>
          <p:cNvSpPr>
            <a:spLocks noGrp="1"/>
          </p:cNvSpPr>
          <p:nvPr>
            <p:ph idx="1"/>
          </p:nvPr>
        </p:nvSpPr>
        <p:spPr/>
        <p:txBody>
          <a:bodyPr/>
          <a:lstStyle/>
          <a:p>
            <a:r>
              <a:rPr lang="nl-NL" dirty="0"/>
              <a:t>Ook voor digitale archieven samenwerking en overdrachtsproces met ketenpartners</a:t>
            </a:r>
          </a:p>
          <a:p>
            <a:pPr marL="0" indent="0">
              <a:buNone/>
            </a:pPr>
            <a:endParaRPr lang="nl-NL" dirty="0"/>
          </a:p>
        </p:txBody>
      </p:sp>
      <p:sp>
        <p:nvSpPr>
          <p:cNvPr id="4" name="Tekstvak 3"/>
          <p:cNvSpPr txBox="1"/>
          <p:nvPr/>
        </p:nvSpPr>
        <p:spPr>
          <a:xfrm>
            <a:off x="1163782" y="3678694"/>
            <a:ext cx="9601200" cy="267765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nl-NL" sz="2800" dirty="0"/>
              <a:t>“Met de vervroegde overbrenging van de 106 IND-dossiers lijkt de cirkel rond. Alle partijen binnen JenV die op het Centraal Digitaal Depot zijn aangesloten, hebben nu automatisch een koppeling met het Nationaal Archief. We voldoen hiermee aan onze digitale ambities”, zegt Wijnand Lodder, algemeen directeur van Justid.</a:t>
            </a:r>
          </a:p>
        </p:txBody>
      </p:sp>
    </p:spTree>
    <p:extLst>
      <p:ext uri="{BB962C8B-B14F-4D97-AF65-F5344CB8AC3E}">
        <p14:creationId xmlns:p14="http://schemas.microsoft.com/office/powerpoint/2010/main" val="52484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Vervroegde overbrenging digitale IND-archieven</a:t>
            </a:r>
          </a:p>
        </p:txBody>
      </p:sp>
      <p:sp>
        <p:nvSpPr>
          <p:cNvPr id="3" name="Tijdelijke aanduiding voor inhoud 2"/>
          <p:cNvSpPr>
            <a:spLocks noGrp="1"/>
          </p:cNvSpPr>
          <p:nvPr>
            <p:ph idx="1"/>
          </p:nvPr>
        </p:nvSpPr>
        <p:spPr>
          <a:xfrm>
            <a:off x="896389" y="2693054"/>
            <a:ext cx="10515600" cy="3630794"/>
          </a:xfrm>
        </p:spPr>
        <p:txBody>
          <a:bodyPr/>
          <a:lstStyle/>
          <a:p>
            <a:r>
              <a:rPr lang="nl-NL" dirty="0"/>
              <a:t>Ook digitale dossiers tijdig in goede, geordende en toegankelijke staat archiveren</a:t>
            </a:r>
          </a:p>
        </p:txBody>
      </p:sp>
      <p:pic>
        <p:nvPicPr>
          <p:cNvPr id="4" name="Afbeelding 3">
            <a:extLst>
              <a:ext uri="{FF2B5EF4-FFF2-40B4-BE49-F238E27FC236}">
                <a16:creationId xmlns:a16="http://schemas.microsoft.com/office/drawing/2014/main" xmlns="" id="{08890B9B-765B-4FBF-93CF-8E666B6FB540}"/>
              </a:ext>
            </a:extLst>
          </p:cNvPr>
          <p:cNvPicPr>
            <a:picLocks noChangeAspect="1"/>
          </p:cNvPicPr>
          <p:nvPr/>
        </p:nvPicPr>
        <p:blipFill rotWithShape="1">
          <a:blip r:embed="rId2"/>
          <a:srcRect t="7077" b="7599"/>
          <a:stretch/>
        </p:blipFill>
        <p:spPr>
          <a:xfrm>
            <a:off x="1317045" y="3528457"/>
            <a:ext cx="9391650" cy="3080160"/>
          </a:xfrm>
          <a:prstGeom prst="rect">
            <a:avLst/>
          </a:prstGeom>
        </p:spPr>
      </p:pic>
    </p:spTree>
    <p:extLst>
      <p:ext uri="{BB962C8B-B14F-4D97-AF65-F5344CB8AC3E}">
        <p14:creationId xmlns:p14="http://schemas.microsoft.com/office/powerpoint/2010/main" val="177811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9">
            <a:extLst>
              <a:ext uri="{FF2B5EF4-FFF2-40B4-BE49-F238E27FC236}">
                <a16:creationId xmlns:a16="http://schemas.microsoft.com/office/drawing/2014/main" xmlns="" id="{5D78D01B-F34D-4024-A033-0DECD793E911}"/>
              </a:ext>
            </a:extLst>
          </p:cNvPr>
          <p:cNvPicPr>
            <a:picLocks noChangeAspect="1"/>
          </p:cNvPicPr>
          <p:nvPr/>
        </p:nvPicPr>
        <p:blipFill rotWithShape="1">
          <a:blip r:embed="rId3">
            <a:extLst/>
          </a:blip>
          <a:srcRect/>
          <a:stretch/>
        </p:blipFill>
        <p:spPr>
          <a:xfrm>
            <a:off x="1281473" y="0"/>
            <a:ext cx="9176772" cy="6858000"/>
          </a:xfrm>
          <a:prstGeom prst="rect">
            <a:avLst/>
          </a:prstGeom>
          <a:solidFill>
            <a:schemeClr val="bg1"/>
          </a:solidFill>
        </p:spPr>
      </p:pic>
    </p:spTree>
    <p:extLst>
      <p:ext uri="{BB962C8B-B14F-4D97-AF65-F5344CB8AC3E}">
        <p14:creationId xmlns:p14="http://schemas.microsoft.com/office/powerpoint/2010/main" val="166933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44972"/>
            <a:ext cx="10515600" cy="1151288"/>
          </a:xfrm>
        </p:spPr>
        <p:txBody>
          <a:bodyPr/>
          <a:lstStyle/>
          <a:p>
            <a:r>
              <a:rPr lang="nl-NL" dirty="0"/>
              <a:t>Ervaren </a:t>
            </a:r>
            <a:r>
              <a:rPr lang="nl-NL" dirty="0" smtClean="0"/>
              <a:t>drempels en oplossingen </a:t>
            </a:r>
            <a:endParaRPr lang="nl-NL" dirty="0"/>
          </a:p>
        </p:txBody>
      </p:sp>
      <p:sp>
        <p:nvSpPr>
          <p:cNvPr id="3" name="Tijdelijke aanduiding voor inhoud 2"/>
          <p:cNvSpPr>
            <a:spLocks noGrp="1"/>
          </p:cNvSpPr>
          <p:nvPr>
            <p:ph idx="1"/>
          </p:nvPr>
        </p:nvSpPr>
        <p:spPr>
          <a:xfrm>
            <a:off x="838200" y="2402957"/>
            <a:ext cx="10515600" cy="4253023"/>
          </a:xfrm>
        </p:spPr>
        <p:txBody>
          <a:bodyPr>
            <a:normAutofit fontScale="92500" lnSpcReduction="20000"/>
          </a:bodyPr>
          <a:lstStyle/>
          <a:p>
            <a:r>
              <a:rPr lang="nl-NL" sz="3000" dirty="0"/>
              <a:t>Onvoorziene zaken en vertraging; vervroegde overbrenging van digitale dossier met beperking op de openbaarheid was niet eerder </a:t>
            </a:r>
            <a:r>
              <a:rPr lang="nl-NL" sz="3000" dirty="0" smtClean="0"/>
              <a:t>gedaan</a:t>
            </a:r>
          </a:p>
          <a:p>
            <a:pPr lvl="1">
              <a:buFont typeface="Wingdings" panose="05000000000000000000" pitchFamily="2" charset="2"/>
              <a:buChar char="Ø"/>
            </a:pPr>
            <a:r>
              <a:rPr lang="nl-NL" sz="3000" dirty="0"/>
              <a:t>Multidisciplinair team (archiefvormer en archiefinstelling)</a:t>
            </a:r>
          </a:p>
          <a:p>
            <a:pPr lvl="1">
              <a:buFont typeface="Wingdings" panose="05000000000000000000" pitchFamily="2" charset="2"/>
              <a:buChar char="Ø"/>
            </a:pPr>
            <a:r>
              <a:rPr lang="nl-NL" sz="3000" dirty="0"/>
              <a:t>Voor een eerste aansluiting; projectmatige aanpak </a:t>
            </a:r>
            <a:endParaRPr lang="nl-NL" sz="3000" dirty="0"/>
          </a:p>
          <a:p>
            <a:r>
              <a:rPr lang="nl-NL" sz="3000" dirty="0"/>
              <a:t>Mapping van metadata en ontwikkelen ICT-voorzieningen is </a:t>
            </a:r>
            <a:r>
              <a:rPr lang="nl-NL" sz="3000" dirty="0" smtClean="0"/>
              <a:t>arbeidsintensief</a:t>
            </a:r>
          </a:p>
          <a:p>
            <a:pPr lvl="1">
              <a:buFont typeface="Wingdings" panose="05000000000000000000" pitchFamily="2" charset="2"/>
              <a:buChar char="Ø"/>
            </a:pPr>
            <a:r>
              <a:rPr lang="nl-NL" sz="3000" dirty="0"/>
              <a:t>Maak hergebruik van wat er al is en benut eerdere </a:t>
            </a:r>
            <a:r>
              <a:rPr lang="nl-NL" sz="3000" dirty="0" smtClean="0"/>
              <a:t>ervaringen</a:t>
            </a:r>
            <a:endParaRPr lang="nl-NL" sz="3000" dirty="0"/>
          </a:p>
          <a:p>
            <a:r>
              <a:rPr lang="nl-NL" sz="3000" dirty="0" smtClean="0"/>
              <a:t>Restpunten</a:t>
            </a:r>
          </a:p>
          <a:p>
            <a:pPr lvl="1">
              <a:buFont typeface="Wingdings" panose="05000000000000000000" pitchFamily="2" charset="2"/>
              <a:buChar char="Ø"/>
            </a:pPr>
            <a:r>
              <a:rPr lang="nl-NL" sz="3000" dirty="0" smtClean="0"/>
              <a:t>begin </a:t>
            </a:r>
            <a:r>
              <a:rPr lang="nl-NL" sz="3000" dirty="0"/>
              <a:t>niet te complex en bouw daar op voort</a:t>
            </a:r>
          </a:p>
          <a:p>
            <a:endParaRPr lang="nl-NL" dirty="0"/>
          </a:p>
          <a:p>
            <a:endParaRPr lang="nl-NL" sz="4400" dirty="0"/>
          </a:p>
          <a:p>
            <a:endParaRPr lang="nl-NL" dirty="0"/>
          </a:p>
        </p:txBody>
      </p:sp>
    </p:spTree>
    <p:extLst>
      <p:ext uri="{BB962C8B-B14F-4D97-AF65-F5344CB8AC3E}">
        <p14:creationId xmlns:p14="http://schemas.microsoft.com/office/powerpoint/2010/main" val="64803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370706-CD3D-4EEA-A14D-752303F92CE0}"/>
              </a:ext>
            </a:extLst>
          </p:cNvPr>
          <p:cNvSpPr>
            <a:spLocks noGrp="1"/>
          </p:cNvSpPr>
          <p:nvPr>
            <p:ph type="title"/>
          </p:nvPr>
        </p:nvSpPr>
        <p:spPr/>
        <p:txBody>
          <a:bodyPr>
            <a:normAutofit fontScale="90000"/>
          </a:bodyPr>
          <a:lstStyle/>
          <a:p>
            <a:r>
              <a:rPr lang="nl-NL" dirty="0"/>
              <a:t>Tot slot: de Serviceorganisatie van het NA</a:t>
            </a:r>
          </a:p>
        </p:txBody>
      </p:sp>
      <p:sp>
        <p:nvSpPr>
          <p:cNvPr id="3" name="Tijdelijke aanduiding voor inhoud 2">
            <a:extLst>
              <a:ext uri="{FF2B5EF4-FFF2-40B4-BE49-F238E27FC236}">
                <a16:creationId xmlns:a16="http://schemas.microsoft.com/office/drawing/2014/main" xmlns="" id="{71DFC26F-5A9D-4F13-A439-9625AE58216A}"/>
              </a:ext>
            </a:extLst>
          </p:cNvPr>
          <p:cNvSpPr>
            <a:spLocks noGrp="1"/>
          </p:cNvSpPr>
          <p:nvPr>
            <p:ph idx="1"/>
          </p:nvPr>
        </p:nvSpPr>
        <p:spPr/>
        <p:txBody>
          <a:bodyPr>
            <a:normAutofit lnSpcReduction="10000"/>
          </a:bodyPr>
          <a:lstStyle/>
          <a:p>
            <a:r>
              <a:rPr lang="nl-NL" dirty="0"/>
              <a:t>Bedoeld voor het leveren van producten en diensten aan zakelijke klanten m.b.t. digitale archivering</a:t>
            </a:r>
          </a:p>
          <a:p>
            <a:r>
              <a:rPr lang="nl-NL" dirty="0"/>
              <a:t>Waaronder het begeleiden van een aansluittrajecten op het e-Depot</a:t>
            </a:r>
          </a:p>
          <a:p>
            <a:r>
              <a:rPr lang="nl-NL" dirty="0"/>
              <a:t>En het beheren en beschikbaar stellen van de digitale archieven</a:t>
            </a:r>
          </a:p>
          <a:p>
            <a:r>
              <a:rPr lang="nl-NL" dirty="0"/>
              <a:t>Eén loket voor zakelijke dienstverlening</a:t>
            </a:r>
          </a:p>
          <a:p>
            <a:r>
              <a:rPr lang="nl-NL" dirty="0"/>
              <a:t>Klantontactcenter, accountmanagers en inhoudelijke experts</a:t>
            </a:r>
          </a:p>
        </p:txBody>
      </p:sp>
    </p:spTree>
    <p:extLst>
      <p:ext uri="{BB962C8B-B14F-4D97-AF65-F5344CB8AC3E}">
        <p14:creationId xmlns:p14="http://schemas.microsoft.com/office/powerpoint/2010/main" val="108435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Overzicht producten en diensten Serviceorganisatie</a:t>
            </a:r>
          </a:p>
        </p:txBody>
      </p:sp>
      <p:grpSp>
        <p:nvGrpSpPr>
          <p:cNvPr id="4" name="Groep 3"/>
          <p:cNvGrpSpPr>
            <a:grpSpLocks/>
          </p:cNvGrpSpPr>
          <p:nvPr/>
        </p:nvGrpSpPr>
        <p:grpSpPr bwMode="auto">
          <a:xfrm>
            <a:off x="838200" y="2590619"/>
            <a:ext cx="8607425" cy="4179888"/>
            <a:chOff x="-14288" y="1316038"/>
            <a:chExt cx="9039226" cy="4959268"/>
          </a:xfrm>
        </p:grpSpPr>
        <p:sp>
          <p:nvSpPr>
            <p:cNvPr id="5" name="Rectangle 10"/>
            <p:cNvSpPr/>
            <p:nvPr/>
          </p:nvSpPr>
          <p:spPr bwMode="auto">
            <a:xfrm>
              <a:off x="6087440" y="1331106"/>
              <a:ext cx="1398729" cy="749635"/>
            </a:xfrm>
            <a:prstGeom prst="rect">
              <a:avLst/>
            </a:prstGeom>
            <a:solidFill>
              <a:srgbClr val="E70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b="1" dirty="0">
                  <a:solidFill>
                    <a:srgbClr val="FFFFFF"/>
                  </a:solidFill>
                </a:rPr>
                <a:t>Advies</a:t>
              </a:r>
            </a:p>
          </p:txBody>
        </p:sp>
        <p:sp>
          <p:nvSpPr>
            <p:cNvPr id="6" name="Rectangle 11"/>
            <p:cNvSpPr/>
            <p:nvPr/>
          </p:nvSpPr>
          <p:spPr bwMode="auto">
            <a:xfrm>
              <a:off x="1536151" y="1316038"/>
              <a:ext cx="1392060" cy="751519"/>
            </a:xfrm>
            <a:prstGeom prst="rect">
              <a:avLst/>
            </a:prstGeom>
            <a:solidFill>
              <a:srgbClr val="E70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b="1" dirty="0">
                  <a:solidFill>
                    <a:srgbClr val="FFFFFF"/>
                  </a:solidFill>
                </a:rPr>
                <a:t>Toegang</a:t>
              </a:r>
            </a:p>
          </p:txBody>
        </p:sp>
        <p:sp>
          <p:nvSpPr>
            <p:cNvPr id="7" name="Rectangle 12"/>
            <p:cNvSpPr/>
            <p:nvPr/>
          </p:nvSpPr>
          <p:spPr bwMode="auto">
            <a:xfrm>
              <a:off x="7626208" y="1331106"/>
              <a:ext cx="1398730" cy="734567"/>
            </a:xfrm>
            <a:prstGeom prst="rect">
              <a:avLst/>
            </a:prstGeom>
            <a:solidFill>
              <a:srgbClr val="E70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b="1" dirty="0">
                  <a:solidFill>
                    <a:srgbClr val="FFFFFF"/>
                  </a:solidFill>
                </a:rPr>
                <a:t>Opleiden</a:t>
              </a:r>
            </a:p>
          </p:txBody>
        </p:sp>
        <p:sp>
          <p:nvSpPr>
            <p:cNvPr id="8" name="Rectangle 13"/>
            <p:cNvSpPr/>
            <p:nvPr/>
          </p:nvSpPr>
          <p:spPr bwMode="auto">
            <a:xfrm>
              <a:off x="10719" y="1316038"/>
              <a:ext cx="1388727" cy="751519"/>
            </a:xfrm>
            <a:prstGeom prst="rect">
              <a:avLst/>
            </a:prstGeom>
            <a:solidFill>
              <a:srgbClr val="E70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b="1" dirty="0">
                  <a:solidFill>
                    <a:srgbClr val="FFFFFF"/>
                  </a:solidFill>
                </a:rPr>
                <a:t>Beheren</a:t>
              </a:r>
            </a:p>
          </p:txBody>
        </p:sp>
        <p:sp>
          <p:nvSpPr>
            <p:cNvPr id="9" name="Rectangle 14"/>
            <p:cNvSpPr/>
            <p:nvPr/>
          </p:nvSpPr>
          <p:spPr bwMode="auto">
            <a:xfrm>
              <a:off x="4560341" y="1331106"/>
              <a:ext cx="1398729" cy="749635"/>
            </a:xfrm>
            <a:prstGeom prst="rect">
              <a:avLst/>
            </a:prstGeom>
            <a:solidFill>
              <a:srgbClr val="E70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b="1" dirty="0">
                  <a:solidFill>
                    <a:srgbClr val="FFFFFF"/>
                  </a:solidFill>
                </a:rPr>
                <a:t>Aanbieden van kennis</a:t>
              </a:r>
            </a:p>
          </p:txBody>
        </p:sp>
        <p:sp>
          <p:nvSpPr>
            <p:cNvPr id="10" name="Rectangle 16"/>
            <p:cNvSpPr/>
            <p:nvPr/>
          </p:nvSpPr>
          <p:spPr bwMode="auto">
            <a:xfrm>
              <a:off x="6094108" y="3033794"/>
              <a:ext cx="1392060" cy="749635"/>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Recordkeeping advies</a:t>
              </a:r>
            </a:p>
          </p:txBody>
        </p:sp>
        <p:sp>
          <p:nvSpPr>
            <p:cNvPr id="11" name="Rectangle 22"/>
            <p:cNvSpPr/>
            <p:nvPr/>
          </p:nvSpPr>
          <p:spPr bwMode="auto">
            <a:xfrm>
              <a:off x="4557006" y="2163615"/>
              <a:ext cx="1395395" cy="749635"/>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Beantwoorden </a:t>
              </a:r>
              <a:br>
                <a:rPr lang="nl-NL" sz="1200" dirty="0">
                  <a:solidFill>
                    <a:schemeClr val="tx1"/>
                  </a:solidFill>
                </a:rPr>
              </a:br>
              <a:r>
                <a:rPr lang="nl-NL" sz="1200" dirty="0">
                  <a:solidFill>
                    <a:schemeClr val="tx1"/>
                  </a:solidFill>
                </a:rPr>
                <a:t>Kennisvragen</a:t>
              </a:r>
            </a:p>
          </p:txBody>
        </p:sp>
        <p:sp>
          <p:nvSpPr>
            <p:cNvPr id="12" name="Rectangle 23"/>
            <p:cNvSpPr/>
            <p:nvPr/>
          </p:nvSpPr>
          <p:spPr bwMode="auto">
            <a:xfrm>
              <a:off x="4565341" y="3024377"/>
              <a:ext cx="1398730" cy="751518"/>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Verstrekken kennis</a:t>
              </a:r>
              <a:br>
                <a:rPr lang="nl-NL" sz="1200" dirty="0">
                  <a:solidFill>
                    <a:schemeClr val="tx1"/>
                  </a:solidFill>
                </a:rPr>
              </a:br>
              <a:r>
                <a:rPr lang="nl-NL" sz="1200" dirty="0">
                  <a:solidFill>
                    <a:schemeClr val="tx1"/>
                  </a:solidFill>
                </a:rPr>
                <a:t>producten</a:t>
              </a:r>
            </a:p>
          </p:txBody>
        </p:sp>
        <p:sp>
          <p:nvSpPr>
            <p:cNvPr id="13" name="Rectangle 34"/>
            <p:cNvSpPr/>
            <p:nvPr/>
          </p:nvSpPr>
          <p:spPr bwMode="auto">
            <a:xfrm>
              <a:off x="6094108" y="4691278"/>
              <a:ext cx="1398729" cy="751519"/>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Metadata</a:t>
              </a:r>
              <a:br>
                <a:rPr lang="nl-NL" sz="1200" dirty="0">
                  <a:solidFill>
                    <a:schemeClr val="tx1"/>
                  </a:solidFill>
                </a:rPr>
              </a:br>
              <a:r>
                <a:rPr lang="nl-NL" sz="1200" dirty="0">
                  <a:solidFill>
                    <a:schemeClr val="tx1"/>
                  </a:solidFill>
                </a:rPr>
                <a:t>beheer</a:t>
              </a:r>
              <a:br>
                <a:rPr lang="nl-NL" sz="1200" dirty="0">
                  <a:solidFill>
                    <a:schemeClr val="tx1"/>
                  </a:solidFill>
                </a:rPr>
              </a:br>
              <a:r>
                <a:rPr lang="nl-NL" sz="1200" dirty="0">
                  <a:solidFill>
                    <a:schemeClr val="tx1"/>
                  </a:solidFill>
                </a:rPr>
                <a:t>advies</a:t>
              </a:r>
            </a:p>
          </p:txBody>
        </p:sp>
        <p:sp>
          <p:nvSpPr>
            <p:cNvPr id="14" name="Rectangle 35"/>
            <p:cNvSpPr/>
            <p:nvPr/>
          </p:nvSpPr>
          <p:spPr bwMode="auto">
            <a:xfrm>
              <a:off x="7621207" y="2180567"/>
              <a:ext cx="1397062" cy="751518"/>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Werken met het e-Depot</a:t>
              </a:r>
            </a:p>
          </p:txBody>
        </p:sp>
        <p:sp>
          <p:nvSpPr>
            <p:cNvPr id="15" name="Rectangle 38"/>
            <p:cNvSpPr/>
            <p:nvPr/>
          </p:nvSpPr>
          <p:spPr bwMode="auto">
            <a:xfrm>
              <a:off x="1546154" y="2169266"/>
              <a:ext cx="1392060" cy="751518"/>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Toegang voor departementen</a:t>
              </a:r>
            </a:p>
          </p:txBody>
        </p:sp>
        <p:sp>
          <p:nvSpPr>
            <p:cNvPr id="16" name="Rectangle 30"/>
            <p:cNvSpPr/>
            <p:nvPr/>
          </p:nvSpPr>
          <p:spPr bwMode="auto">
            <a:xfrm>
              <a:off x="6094108" y="5523787"/>
              <a:ext cx="1398730" cy="751519"/>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Preservation advies</a:t>
              </a:r>
            </a:p>
          </p:txBody>
        </p:sp>
        <p:sp>
          <p:nvSpPr>
            <p:cNvPr id="17" name="Rectangle 28"/>
            <p:cNvSpPr/>
            <p:nvPr/>
          </p:nvSpPr>
          <p:spPr bwMode="auto">
            <a:xfrm>
              <a:off x="6087440" y="3864420"/>
              <a:ext cx="1398729" cy="751518"/>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Impact</a:t>
              </a:r>
              <a:br>
                <a:rPr lang="nl-NL" sz="1200" dirty="0">
                  <a:solidFill>
                    <a:schemeClr val="tx1"/>
                  </a:solidFill>
                </a:rPr>
              </a:br>
              <a:r>
                <a:rPr lang="nl-NL" sz="1200" dirty="0">
                  <a:solidFill>
                    <a:schemeClr val="tx1"/>
                  </a:solidFill>
                </a:rPr>
                <a:t>analyse</a:t>
              </a:r>
            </a:p>
          </p:txBody>
        </p:sp>
        <p:sp>
          <p:nvSpPr>
            <p:cNvPr id="18" name="Rectangle 32"/>
            <p:cNvSpPr/>
            <p:nvPr/>
          </p:nvSpPr>
          <p:spPr bwMode="auto">
            <a:xfrm>
              <a:off x="3088257" y="1331106"/>
              <a:ext cx="1327042" cy="749635"/>
            </a:xfrm>
            <a:prstGeom prst="rect">
              <a:avLst/>
            </a:prstGeom>
            <a:solidFill>
              <a:srgbClr val="E70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b="1" dirty="0">
                  <a:solidFill>
                    <a:srgbClr val="FFFFFF"/>
                  </a:solidFill>
                </a:rPr>
                <a:t>Aanbieden digitale voorzieningen</a:t>
              </a:r>
            </a:p>
          </p:txBody>
        </p:sp>
        <p:sp>
          <p:nvSpPr>
            <p:cNvPr id="19" name="Rectangle 33"/>
            <p:cNvSpPr/>
            <p:nvPr/>
          </p:nvSpPr>
          <p:spPr bwMode="auto">
            <a:xfrm>
              <a:off x="3064917" y="3013076"/>
              <a:ext cx="1350382" cy="751518"/>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Aansluiten op het e-Depot</a:t>
              </a:r>
            </a:p>
          </p:txBody>
        </p:sp>
        <p:sp>
          <p:nvSpPr>
            <p:cNvPr id="20" name="Rectangle 37"/>
            <p:cNvSpPr/>
            <p:nvPr/>
          </p:nvSpPr>
          <p:spPr bwMode="auto">
            <a:xfrm>
              <a:off x="3064917" y="2178683"/>
              <a:ext cx="1350382" cy="749635"/>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Aanbieden</a:t>
              </a:r>
            </a:p>
            <a:p>
              <a:pPr algn="ctr">
                <a:defRPr/>
              </a:pPr>
              <a:r>
                <a:rPr lang="nl-NL" sz="1200" dirty="0">
                  <a:solidFill>
                    <a:schemeClr val="tx1"/>
                  </a:solidFill>
                </a:rPr>
                <a:t>digitale voorzieningen</a:t>
              </a:r>
            </a:p>
          </p:txBody>
        </p:sp>
        <p:sp>
          <p:nvSpPr>
            <p:cNvPr id="21" name="Rectangle 40"/>
            <p:cNvSpPr/>
            <p:nvPr/>
          </p:nvSpPr>
          <p:spPr bwMode="auto">
            <a:xfrm>
              <a:off x="-14288" y="2992357"/>
              <a:ext cx="1442074" cy="751519"/>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Optionele beheer</a:t>
              </a:r>
              <a:br>
                <a:rPr lang="nl-NL" sz="1200" dirty="0">
                  <a:solidFill>
                    <a:schemeClr val="tx1"/>
                  </a:solidFill>
                </a:rPr>
              </a:br>
              <a:r>
                <a:rPr lang="nl-NL" sz="1200" dirty="0">
                  <a:solidFill>
                    <a:schemeClr val="tx1"/>
                  </a:solidFill>
                </a:rPr>
                <a:t>diensten</a:t>
              </a:r>
            </a:p>
          </p:txBody>
        </p:sp>
        <p:sp>
          <p:nvSpPr>
            <p:cNvPr id="22" name="Rectangle 42"/>
            <p:cNvSpPr/>
            <p:nvPr/>
          </p:nvSpPr>
          <p:spPr bwMode="auto">
            <a:xfrm>
              <a:off x="-14288" y="2171149"/>
              <a:ext cx="1425403" cy="738334"/>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Regulier beheer</a:t>
              </a:r>
            </a:p>
          </p:txBody>
        </p:sp>
        <p:sp>
          <p:nvSpPr>
            <p:cNvPr id="23" name="Rectangle 16"/>
            <p:cNvSpPr/>
            <p:nvPr/>
          </p:nvSpPr>
          <p:spPr bwMode="auto">
            <a:xfrm>
              <a:off x="6092441" y="2174916"/>
              <a:ext cx="1392061" cy="747752"/>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schemeClr val="tx1"/>
                  </a:solidFill>
                </a:rPr>
                <a:t>DUTO scan</a:t>
              </a:r>
            </a:p>
          </p:txBody>
        </p:sp>
      </p:grpSp>
      <p:sp>
        <p:nvSpPr>
          <p:cNvPr id="24" name="Tekstvak 23"/>
          <p:cNvSpPr txBox="1"/>
          <p:nvPr/>
        </p:nvSpPr>
        <p:spPr>
          <a:xfrm>
            <a:off x="1330036" y="5191669"/>
            <a:ext cx="3861089" cy="1754326"/>
          </a:xfrm>
          <a:prstGeom prst="rect">
            <a:avLst/>
          </a:prstGeom>
          <a:noFill/>
        </p:spPr>
        <p:txBody>
          <a:bodyPr wrap="square" rtlCol="0">
            <a:spAutoFit/>
          </a:bodyPr>
          <a:lstStyle/>
          <a:p>
            <a:r>
              <a:rPr lang="nl-NL" b="1" dirty="0"/>
              <a:t>Voor meer informatie ga naar:</a:t>
            </a:r>
          </a:p>
          <a:p>
            <a:r>
              <a:rPr lang="nl-NL" dirty="0">
                <a:hlinkClick r:id="rId2"/>
              </a:rPr>
              <a:t>https://www.nationaalarchief.nl/archiveren/kennisbank/producten-en-diensten-catalogus-digitale-archiefdiensten</a:t>
            </a:r>
            <a:r>
              <a:rPr lang="nl-NL" dirty="0"/>
              <a:t> </a:t>
            </a:r>
          </a:p>
          <a:p>
            <a:endParaRPr lang="nl-NL" dirty="0"/>
          </a:p>
        </p:txBody>
      </p:sp>
    </p:spTree>
    <p:extLst>
      <p:ext uri="{BB962C8B-B14F-4D97-AF65-F5344CB8AC3E}">
        <p14:creationId xmlns:p14="http://schemas.microsoft.com/office/powerpoint/2010/main" val="201675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69E76F67-ECA7-4BD9-8812-579698E37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222" y="1643458"/>
            <a:ext cx="3136574" cy="3136574"/>
          </a:xfrm>
          <a:prstGeom prst="rect">
            <a:avLst/>
          </a:prstGeom>
        </p:spPr>
      </p:pic>
      <p:sp>
        <p:nvSpPr>
          <p:cNvPr id="5" name="Rechthoek 4">
            <a:extLst>
              <a:ext uri="{FF2B5EF4-FFF2-40B4-BE49-F238E27FC236}">
                <a16:creationId xmlns:a16="http://schemas.microsoft.com/office/drawing/2014/main" xmlns="" id="{DD2FAFC2-08BE-4D09-954E-13AF1EB1C72C}"/>
              </a:ext>
            </a:extLst>
          </p:cNvPr>
          <p:cNvSpPr/>
          <p:nvPr/>
        </p:nvSpPr>
        <p:spPr>
          <a:xfrm>
            <a:off x="0" y="5043407"/>
            <a:ext cx="6096000" cy="1261884"/>
          </a:xfrm>
          <a:prstGeom prst="rect">
            <a:avLst/>
          </a:prstGeom>
        </p:spPr>
        <p:txBody>
          <a:bodyPr>
            <a:spAutoFit/>
          </a:bodyPr>
          <a:lstStyle/>
          <a:p>
            <a:pPr algn="ctr"/>
            <a:r>
              <a:rPr lang="nl-NL" sz="2000" b="1" dirty="0"/>
              <a:t>Op weg naar duurzame toegankelijkheid</a:t>
            </a:r>
            <a:br>
              <a:rPr lang="nl-NL" sz="2000" b="1" dirty="0"/>
            </a:br>
            <a:r>
              <a:rPr lang="nl-NL" sz="2000" b="1" dirty="0"/>
              <a:t>voor digitale archieven!</a:t>
            </a:r>
          </a:p>
          <a:p>
            <a:pPr algn="ctr"/>
            <a:r>
              <a:rPr lang="nl-NL" dirty="0">
                <a:hlinkClick r:id="rId3"/>
              </a:rPr>
              <a:t>https://www.youtube.com/watch?v=oEV-jjaBzIc</a:t>
            </a:r>
            <a:r>
              <a:rPr lang="nl-NL" dirty="0"/>
              <a:t> </a:t>
            </a:r>
          </a:p>
          <a:p>
            <a:pPr algn="ctr"/>
            <a:endParaRPr lang="nl-NL" dirty="0"/>
          </a:p>
        </p:txBody>
      </p:sp>
      <p:sp>
        <p:nvSpPr>
          <p:cNvPr id="6" name="Rechthoek 5">
            <a:extLst>
              <a:ext uri="{FF2B5EF4-FFF2-40B4-BE49-F238E27FC236}">
                <a16:creationId xmlns:a16="http://schemas.microsoft.com/office/drawing/2014/main" xmlns="" id="{FBCCF425-196B-45DF-91F4-095D9589FB16}"/>
              </a:ext>
            </a:extLst>
          </p:cNvPr>
          <p:cNvSpPr/>
          <p:nvPr/>
        </p:nvSpPr>
        <p:spPr>
          <a:xfrm>
            <a:off x="6007509" y="5047781"/>
            <a:ext cx="6096000" cy="1200329"/>
          </a:xfrm>
          <a:prstGeom prst="rect">
            <a:avLst/>
          </a:prstGeom>
        </p:spPr>
        <p:txBody>
          <a:bodyPr>
            <a:spAutoFit/>
          </a:bodyPr>
          <a:lstStyle/>
          <a:p>
            <a:pPr algn="ctr"/>
            <a:r>
              <a:rPr lang="nl-NL" b="1" dirty="0"/>
              <a:t>Overbrenging IND-dossiers: een digitale omslag</a:t>
            </a:r>
          </a:p>
          <a:p>
            <a:pPr algn="ctr"/>
            <a:endParaRPr lang="nl-NL" b="1" dirty="0"/>
          </a:p>
          <a:p>
            <a:pPr algn="ctr"/>
            <a:r>
              <a:rPr lang="nl-NL" dirty="0">
                <a:hlinkClick r:id="rId4"/>
              </a:rPr>
              <a:t>https://www.nationaalarchief.nl/archiveren/nieuws/overbrenging-ind-dossiers-een-digitale-omslag</a:t>
            </a:r>
            <a:r>
              <a:rPr lang="nl-NL" dirty="0"/>
              <a:t> </a:t>
            </a:r>
          </a:p>
        </p:txBody>
      </p:sp>
    </p:spTree>
    <p:extLst>
      <p:ext uri="{BB962C8B-B14F-4D97-AF65-F5344CB8AC3E}">
        <p14:creationId xmlns:p14="http://schemas.microsoft.com/office/powerpoint/2010/main" val="2917919108"/>
      </p:ext>
    </p:extLst>
  </p:cSld>
  <p:clrMapOvr>
    <a:masterClrMapping/>
  </p:clrMapOvr>
</p:sld>
</file>

<file path=ppt/theme/theme1.xml><?xml version="1.0" encoding="utf-8"?>
<a:theme xmlns:a="http://schemas.openxmlformats.org/drawingml/2006/main" name="NA_Presentatie_zakelijk_BST_DEF">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A_Zakelijk">
      <a:majorFont>
        <a:latin typeface="RijksoverheidSansHeadingTT"/>
        <a:ea typeface=""/>
        <a:cs typeface=""/>
      </a:majorFont>
      <a:minorFont>
        <a:latin typeface="RijksoverheidSans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_Presentatie_zakelijk_BST_V4.potx" id="{814914FC-19AB-44CE-B0EA-64626A43830B}" vid="{60473EB1-F5ED-4251-AEB1-A1F5009D88A1}"/>
    </a:ext>
  </a:extLst>
</a:theme>
</file>

<file path=ppt/theme/theme2.xml><?xml version="1.0" encoding="utf-8"?>
<a:theme xmlns:a="http://schemas.openxmlformats.org/drawingml/2006/main" name="Rood">
  <a:themeElements>
    <a:clrScheme name="NA">
      <a:dk1>
        <a:srgbClr val="000000"/>
      </a:dk1>
      <a:lt1>
        <a:srgbClr val="FFFFFF"/>
      </a:lt1>
      <a:dk2>
        <a:srgbClr val="0E6A9C"/>
      </a:dk2>
      <a:lt2>
        <a:srgbClr val="E7E6E6"/>
      </a:lt2>
      <a:accent1>
        <a:srgbClr val="009DE3"/>
      </a:accent1>
      <a:accent2>
        <a:srgbClr val="0E6A9C"/>
      </a:accent2>
      <a:accent3>
        <a:srgbClr val="92CCE7"/>
      </a:accent3>
      <a:accent4>
        <a:srgbClr val="D52B1E"/>
      </a:accent4>
      <a:accent5>
        <a:srgbClr val="EE8D86"/>
      </a:accent5>
      <a:accent6>
        <a:srgbClr val="9A1F16"/>
      </a:accent6>
      <a:hlink>
        <a:srgbClr val="0563C1"/>
      </a:hlink>
      <a:folHlink>
        <a:srgbClr val="954F72"/>
      </a:folHlink>
    </a:clrScheme>
    <a:fontScheme name="NA_Zakelijk">
      <a:majorFont>
        <a:latin typeface="RijksoverheidSansHeadingTT"/>
        <a:ea typeface=""/>
        <a:cs typeface=""/>
      </a:majorFont>
      <a:minorFont>
        <a:latin typeface="RijksoverheidSans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_Presentatie_zakelijk_BST_V4.potx" id="{814914FC-19AB-44CE-B0EA-64626A43830B}" vid="{223A3E16-FF39-436F-838B-251F50DAE169}"/>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AAABC6-F64A-4FE5-BE2D-E68DA64398E2}"/>
</file>

<file path=customXml/itemProps2.xml><?xml version="1.0" encoding="utf-8"?>
<ds:datastoreItem xmlns:ds="http://schemas.openxmlformats.org/officeDocument/2006/customXml" ds:itemID="{F5D65BF0-E54C-4ABE-B68F-8028C16FED17}"/>
</file>

<file path=docProps/app.xml><?xml version="1.0" encoding="utf-8"?>
<Properties xmlns="http://schemas.openxmlformats.org/officeDocument/2006/extended-properties" xmlns:vt="http://schemas.openxmlformats.org/officeDocument/2006/docPropsVTypes">
  <Template>NA_Presentatie_zakelijk_BST_DEF</Template>
  <TotalTime>9639</TotalTime>
  <Words>454</Words>
  <Application>Microsoft Office PowerPoint</Application>
  <PresentationFormat>Aangepast</PresentationFormat>
  <Paragraphs>62</Paragraphs>
  <Slides>9</Slides>
  <Notes>5</Notes>
  <HiddenSlides>0</HiddenSlides>
  <MMClips>0</MMClips>
  <ScaleCrop>false</ScaleCrop>
  <HeadingPairs>
    <vt:vector size="4" baseType="variant">
      <vt:variant>
        <vt:lpstr>Thema</vt:lpstr>
      </vt:variant>
      <vt:variant>
        <vt:i4>2</vt:i4>
      </vt:variant>
      <vt:variant>
        <vt:lpstr>Diatitels</vt:lpstr>
      </vt:variant>
      <vt:variant>
        <vt:i4>9</vt:i4>
      </vt:variant>
    </vt:vector>
  </HeadingPairs>
  <TitlesOfParts>
    <vt:vector size="11" baseType="lpstr">
      <vt:lpstr>NA_Presentatie_zakelijk_BST_DEF</vt:lpstr>
      <vt:lpstr>Rood</vt:lpstr>
      <vt:lpstr>Aansluittraject met JenV  Vervroegd overbrengen digitaal IND archief  * * * e-Depot van het Nationaal Archief  Annemieke Sindorf</vt:lpstr>
      <vt:lpstr>Vervroegde overbrenging digitale IND-archieven</vt:lpstr>
      <vt:lpstr>Vervroegde overbrenging digitale IND-archieven</vt:lpstr>
      <vt:lpstr>Vervroegde overbrenging digitale IND-archieven</vt:lpstr>
      <vt:lpstr>PowerPoint-presentatie</vt:lpstr>
      <vt:lpstr>Ervaren drempels en oplossingen </vt:lpstr>
      <vt:lpstr>Tot slot: de Serviceorganisatie van het NA</vt:lpstr>
      <vt:lpstr>Overzicht producten en diensten Serviceorganisatie</vt:lpstr>
      <vt:lpstr>PowerPoint-presentatie</vt:lpstr>
    </vt:vector>
  </TitlesOfParts>
  <Company>Ministerie van OCW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Holscher, Marcel</dc:creator>
  <cp:lastModifiedBy>Annemieke Sindorf</cp:lastModifiedBy>
  <cp:revision>147</cp:revision>
  <cp:lastPrinted>2017-12-07T15:56:18Z</cp:lastPrinted>
  <dcterms:created xsi:type="dcterms:W3CDTF">2018-05-24T07:40:33Z</dcterms:created>
  <dcterms:modified xsi:type="dcterms:W3CDTF">2019-03-25T07:08:17Z</dcterms:modified>
</cp:coreProperties>
</file>