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3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3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8"/>
  </p:notesMasterIdLst>
  <p:sldIdLst>
    <p:sldId id="289" r:id="rId5"/>
    <p:sldId id="321" r:id="rId6"/>
    <p:sldId id="325" r:id="rId7"/>
    <p:sldId id="331" r:id="rId8"/>
    <p:sldId id="322" r:id="rId9"/>
    <p:sldId id="332" r:id="rId10"/>
    <p:sldId id="326" r:id="rId11"/>
    <p:sldId id="327" r:id="rId12"/>
    <p:sldId id="328" r:id="rId13"/>
    <p:sldId id="329" r:id="rId14"/>
    <p:sldId id="324" r:id="rId15"/>
    <p:sldId id="323" r:id="rId16"/>
    <p:sldId id="330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ustomXml" Target="../customXml/item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0653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8C3C9C4-C27F-466C-BF4E-904BD693B32B}" type="presOf" srcId="{3CF4CE4D-5AC2-4719-8840-A39E707104FD}" destId="{C91F1DB1-C016-43E0-8BC3-6531267112E1}" srcOrd="0" destOrd="1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37275BC1-96B3-431F-9575-08E4F1620F4F}" type="presOf" srcId="{49E04490-CC74-4A7A-BB6A-468662F319A4}" destId="{C91F1DB1-C016-43E0-8BC3-6531267112E1}" srcOrd="0" destOrd="3" presId="urn:microsoft.com/office/officeart/2005/8/layout/chevron2"/>
    <dgm:cxn modelId="{3E6E2B45-CDC4-4EA0-9E42-92AC631505D3}" type="presOf" srcId="{1E74B190-7247-4D98-8A64-2AD08DD2B6C0}" destId="{3CF87A28-4630-46FF-AE96-DC85500DBEA6}" srcOrd="0" destOrd="0" presId="urn:microsoft.com/office/officeart/2005/8/layout/chevron2"/>
    <dgm:cxn modelId="{E930C78E-28C3-446B-914E-A7579ABB6112}" type="presOf" srcId="{94F81FC6-5227-411A-A0D5-36AB5EC4B803}" destId="{3FAF0AC7-1260-49EA-AE01-A6878E1AAC82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8A7CB73E-BA67-4476-90A9-85CB03121E37}" type="presOf" srcId="{8B4A3FFC-8904-41CD-ACEA-1D514A05DCBB}" destId="{C91F1DB1-C016-43E0-8BC3-6531267112E1}" srcOrd="0" destOrd="0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76F182AF-B7CE-4881-8240-807E27736615}" type="presOf" srcId="{B60BA00E-01E8-4DCF-B9C4-FF167FE58A5E}" destId="{3F2259E7-84F0-4295-8EF9-FE31202B0A2F}" srcOrd="0" destOrd="0" presId="urn:microsoft.com/office/officeart/2005/8/layout/chevron2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33EB1267-A6AC-4626-BE7B-DB03965D51B0}" type="presOf" srcId="{9EE2B63C-5472-499C-AC4F-50CE1A0C7BE5}" destId="{3F2259E7-84F0-4295-8EF9-FE31202B0A2F}" srcOrd="0" destOrd="1" presId="urn:microsoft.com/office/officeart/2005/8/layout/chevron2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176700F1-B351-4AF8-863E-98B2F2F55093}" type="presOf" srcId="{1D1F543D-9E3C-473D-92C4-2C34D0591FB6}" destId="{6C7B92B7-F8CF-4B4F-AD61-BD2550E19544}" srcOrd="0" destOrd="0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42AF6573-CA77-4C9D-8F3A-A5AB5AC407B0}" type="presOf" srcId="{4CFF0348-05DB-47A7-ADC4-219F496CF8F2}" destId="{3F2259E7-84F0-4295-8EF9-FE31202B0A2F}" srcOrd="0" destOrd="2" presId="urn:microsoft.com/office/officeart/2005/8/layout/chevron2"/>
    <dgm:cxn modelId="{731245F7-5C23-4581-85B7-6661C9850111}" type="presOf" srcId="{EA738AAF-81C4-4CE6-9208-F6CE18FD1F73}" destId="{98E904F7-8C0E-4B85-BA0B-1FFB41EC2A67}" srcOrd="0" destOrd="0" presId="urn:microsoft.com/office/officeart/2005/8/layout/chevron2"/>
    <dgm:cxn modelId="{D84D943F-9058-4EEB-8497-6F95B4F069E2}" type="presOf" srcId="{0EB8D51D-505A-4300-AEF3-3997C6199E69}" destId="{C91F1DB1-C016-43E0-8BC3-6531267112E1}" srcOrd="0" destOrd="2" presId="urn:microsoft.com/office/officeart/2005/8/layout/chevron2"/>
    <dgm:cxn modelId="{940E88DC-60BC-4CC2-866F-FFD0E32EAF17}" type="presOf" srcId="{DDD1F169-5903-4D57-9785-A92058618662}" destId="{C91F1DB1-C016-43E0-8BC3-6531267112E1}" srcOrd="0" destOrd="4" presId="urn:microsoft.com/office/officeart/2005/8/layout/chevron2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D737B38-ACFC-4026-BA2F-9EC8EDB8AC43}" type="presOf" srcId="{83E7E478-923D-4D79-83FC-8AEB37AAB200}" destId="{3879A5CB-2C32-4E71-BDDE-BEF199989742}" srcOrd="0" destOrd="2" presId="urn:microsoft.com/office/officeart/2005/8/layout/chevron2"/>
    <dgm:cxn modelId="{59711248-76D4-4A94-8EF6-27887BB876F7}" type="presOf" srcId="{C0C04479-DF4A-4442-B56C-D1A2EE708167}" destId="{3879A5CB-2C32-4E71-BDDE-BEF199989742}" srcOrd="0" destOrd="3" presId="urn:microsoft.com/office/officeart/2005/8/layout/chevron2"/>
    <dgm:cxn modelId="{3C3D2401-4E81-4194-9AF1-AF10A1686173}" type="presOf" srcId="{60E33004-919C-4CBE-B039-7162D0E74A6D}" destId="{3879A5CB-2C32-4E71-BDDE-BEF199989742}" srcOrd="0" destOrd="1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CD15FC48-765F-47C0-9ABA-C19ABD79A35D}" type="presOf" srcId="{8D0651BC-5CB3-491C-AF08-C44030C5E6AC}" destId="{3879A5CB-2C32-4E71-BDDE-BEF199989742}" srcOrd="0" destOrd="0" presId="urn:microsoft.com/office/officeart/2005/8/layout/chevron2"/>
    <dgm:cxn modelId="{9FBD5F6B-4642-44C4-B2F1-639B0F80B339}" type="presParOf" srcId="{98E904F7-8C0E-4B85-BA0B-1FFB41EC2A67}" destId="{F0051B43-3780-4E7F-956D-E9B9F131E78F}" srcOrd="0" destOrd="0" presId="urn:microsoft.com/office/officeart/2005/8/layout/chevron2"/>
    <dgm:cxn modelId="{DD6F7B4B-9089-400E-9DC2-4C0534A3FC04}" type="presParOf" srcId="{F0051B43-3780-4E7F-956D-E9B9F131E78F}" destId="{3CF87A28-4630-46FF-AE96-DC85500DBEA6}" srcOrd="0" destOrd="0" presId="urn:microsoft.com/office/officeart/2005/8/layout/chevron2"/>
    <dgm:cxn modelId="{66BA4AA5-054C-4DC0-A470-A2490FF84C02}" type="presParOf" srcId="{F0051B43-3780-4E7F-956D-E9B9F131E78F}" destId="{C91F1DB1-C016-43E0-8BC3-6531267112E1}" srcOrd="1" destOrd="0" presId="urn:microsoft.com/office/officeart/2005/8/layout/chevron2"/>
    <dgm:cxn modelId="{6543D498-50A7-479E-95E1-EAC023008F1B}" type="presParOf" srcId="{98E904F7-8C0E-4B85-BA0B-1FFB41EC2A67}" destId="{4E7EEE52-FA80-43EA-A893-FBED51C366BD}" srcOrd="1" destOrd="0" presId="urn:microsoft.com/office/officeart/2005/8/layout/chevron2"/>
    <dgm:cxn modelId="{A7D3E381-6B0F-4318-B22E-5A7173E2EF00}" type="presParOf" srcId="{98E904F7-8C0E-4B85-BA0B-1FFB41EC2A67}" destId="{CB64022E-557C-4C2E-8AC7-6A048DABEB5B}" srcOrd="2" destOrd="0" presId="urn:microsoft.com/office/officeart/2005/8/layout/chevron2"/>
    <dgm:cxn modelId="{8874886B-9763-41C6-9B62-3BC0482AB6CA}" type="presParOf" srcId="{CB64022E-557C-4C2E-8AC7-6A048DABEB5B}" destId="{3FAF0AC7-1260-49EA-AE01-A6878E1AAC82}" srcOrd="0" destOrd="0" presId="urn:microsoft.com/office/officeart/2005/8/layout/chevron2"/>
    <dgm:cxn modelId="{BCDA89D8-D605-4711-8C7A-0D1EBD31EA01}" type="presParOf" srcId="{CB64022E-557C-4C2E-8AC7-6A048DABEB5B}" destId="{3F2259E7-84F0-4295-8EF9-FE31202B0A2F}" srcOrd="1" destOrd="0" presId="urn:microsoft.com/office/officeart/2005/8/layout/chevron2"/>
    <dgm:cxn modelId="{82162424-789C-4A1C-BED1-272D24F1CF21}" type="presParOf" srcId="{98E904F7-8C0E-4B85-BA0B-1FFB41EC2A67}" destId="{5671923A-E055-4B76-944D-8F478A7BE1EB}" srcOrd="3" destOrd="0" presId="urn:microsoft.com/office/officeart/2005/8/layout/chevron2"/>
    <dgm:cxn modelId="{7CE9348D-F1E9-4B49-8901-50EB80CC5ECC}" type="presParOf" srcId="{98E904F7-8C0E-4B85-BA0B-1FFB41EC2A67}" destId="{88C5366E-95EC-4DC7-A180-78CDD61978FE}" srcOrd="4" destOrd="0" presId="urn:microsoft.com/office/officeart/2005/8/layout/chevron2"/>
    <dgm:cxn modelId="{0A78F11C-A42D-43F3-85F8-05B09D58241D}" type="presParOf" srcId="{88C5366E-95EC-4DC7-A180-78CDD61978FE}" destId="{6C7B92B7-F8CF-4B4F-AD61-BD2550E19544}" srcOrd="0" destOrd="0" presId="urn:microsoft.com/office/officeart/2005/8/layout/chevron2"/>
    <dgm:cxn modelId="{302F4704-CA01-44ED-A793-BA38E7D30562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6846" y="273720"/>
          <a:ext cx="1578976" cy="1105283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589516"/>
        <a:ext cx="1105283" cy="473693"/>
      </dsp:txXfrm>
    </dsp:sp>
    <dsp:sp modelId="{C91F1DB1-C016-43E0-8BC3-6531267112E1}">
      <dsp:nvSpPr>
        <dsp:cNvPr id="0" name=""/>
        <dsp:cNvSpPr/>
      </dsp:nvSpPr>
      <dsp:spPr>
        <a:xfrm rot="5400000">
          <a:off x="3665364" y="-2556717"/>
          <a:ext cx="1093354" cy="62135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105284" y="56736"/>
        <a:ext cx="6160143" cy="986608"/>
      </dsp:txXfrm>
    </dsp:sp>
    <dsp:sp modelId="{3FAF0AC7-1260-49EA-AE01-A6878E1AAC82}">
      <dsp:nvSpPr>
        <dsp:cNvPr id="0" name=""/>
        <dsp:cNvSpPr/>
      </dsp:nvSpPr>
      <dsp:spPr>
        <a:xfrm rot="5400000">
          <a:off x="-236846" y="1660113"/>
          <a:ext cx="1578976" cy="1105283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1975909"/>
        <a:ext cx="1105283" cy="473693"/>
      </dsp:txXfrm>
    </dsp:sp>
    <dsp:sp modelId="{3F2259E7-84F0-4295-8EF9-FE31202B0A2F}">
      <dsp:nvSpPr>
        <dsp:cNvPr id="0" name=""/>
        <dsp:cNvSpPr/>
      </dsp:nvSpPr>
      <dsp:spPr>
        <a:xfrm rot="5400000">
          <a:off x="3698874" y="-1170324"/>
          <a:ext cx="1026334" cy="62135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105284" y="1473367"/>
        <a:ext cx="6163415" cy="926132"/>
      </dsp:txXfrm>
    </dsp:sp>
    <dsp:sp modelId="{6C7B92B7-F8CF-4B4F-AD61-BD2550E19544}">
      <dsp:nvSpPr>
        <dsp:cNvPr id="0" name=""/>
        <dsp:cNvSpPr/>
      </dsp:nvSpPr>
      <dsp:spPr>
        <a:xfrm rot="5400000">
          <a:off x="-236846" y="3046506"/>
          <a:ext cx="1578976" cy="1105283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62302"/>
        <a:ext cx="1105283" cy="473693"/>
      </dsp:txXfrm>
    </dsp:sp>
    <dsp:sp modelId="{3879A5CB-2C32-4E71-BDDE-BEF199989742}">
      <dsp:nvSpPr>
        <dsp:cNvPr id="0" name=""/>
        <dsp:cNvSpPr/>
      </dsp:nvSpPr>
      <dsp:spPr>
        <a:xfrm rot="5400000">
          <a:off x="3698874" y="216068"/>
          <a:ext cx="1026334" cy="62135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105284" y="2859760"/>
        <a:ext cx="6163415" cy="92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24-3-2019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25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file:///\\owwnlfs007.ocw.local\homes020$\O209KOE\Bureaublad\archieven\Tekening2\Drawing\~Pagina-1\Rechthoe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aonline.nl/wiki/Opslagformaten" TargetMode="External"/><Relationship Id="rId2" Type="http://schemas.openxmlformats.org/officeDocument/2006/relationships/hyperlink" Target="https://www.noraonline.nl/wiki/Metagegevens_Duurzame_Toegankelijkheid" TargetMode="External"/><Relationship Id="rId1" Type="http://schemas.openxmlformats.org/officeDocument/2006/relationships/slideLayout" Target="../slideLayouts/slideLayout37.xml"/><Relationship Id="rId6" Type="http://schemas.openxmlformats.org/officeDocument/2006/relationships/hyperlink" Target="https://www.noraonline.nl/wiki/Wat_zijn_de_kaders_voor_Duurzame_Toegankelijkheid?" TargetMode="External"/><Relationship Id="rId5" Type="http://schemas.openxmlformats.org/officeDocument/2006/relationships/hyperlink" Target="https://www.noraonline.nl/wiki/EDepot" TargetMode="External"/><Relationship Id="rId4" Type="http://schemas.openxmlformats.org/officeDocument/2006/relationships/hyperlink" Target="https://www.noraonline.nl/wiki/Digitaal_beheer_en_Preserv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(vervroegde) Digitale overbrenging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Klankbordgroep (vervroegde) digitale overbrenging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Overbrenging: heel concreet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9973"/>
            <a:ext cx="9128958" cy="3953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97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staan we?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Pilots </a:t>
            </a:r>
            <a:r>
              <a:rPr lang="nl-NL" dirty="0" smtClean="0"/>
              <a:t>Archief2020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DWR-Archief (aansluitingen op e-depot)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DTR </a:t>
            </a:r>
            <a:r>
              <a:rPr lang="nl-NL" dirty="0" smtClean="0"/>
              <a:t>programma (service </a:t>
            </a:r>
            <a:r>
              <a:rPr lang="nl-NL" dirty="0" smtClean="0"/>
              <a:t>organisatie Nationaal </a:t>
            </a:r>
            <a:r>
              <a:rPr lang="nl-NL" dirty="0" smtClean="0"/>
              <a:t>Archief)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KIA </a:t>
            </a:r>
            <a:r>
              <a:rPr lang="nl-NL" dirty="0" smtClean="0"/>
              <a:t>platform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DUTO en standaardisatieraad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VNG: project Digitale Archieven op </a:t>
            </a:r>
            <a:r>
              <a:rPr lang="nl-NL" dirty="0" smtClean="0"/>
              <a:t>Orde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RDDI projecten: </a:t>
            </a:r>
            <a:r>
              <a:rPr lang="nl-NL" dirty="0" err="1" smtClean="0"/>
              <a:t>webarchivering</a:t>
            </a:r>
            <a:r>
              <a:rPr lang="nl-NL" dirty="0" smtClean="0"/>
              <a:t>, D-</a:t>
            </a:r>
            <a:r>
              <a:rPr lang="nl-NL" dirty="0" err="1" smtClean="0"/>
              <a:t>stroy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Digitale overbrenging in MJP </a:t>
            </a:r>
            <a:r>
              <a:rPr lang="nl-NL" dirty="0" err="1" smtClean="0"/>
              <a:t>Woo</a:t>
            </a:r>
            <a:endParaRPr lang="nl-NL" dirty="0" smtClean="0"/>
          </a:p>
          <a:p>
            <a:pPr marL="465138" lvl="1" indent="-285750">
              <a:buFontTx/>
              <a:buChar char="-"/>
            </a:pPr>
            <a:r>
              <a:rPr lang="nl-NL" dirty="0" smtClean="0"/>
              <a:t>Tijdelijke versterking kennisfunctie NA </a:t>
            </a:r>
          </a:p>
          <a:p>
            <a:pPr marL="465138" lvl="1" indent="-285750">
              <a:buFontTx/>
              <a:buChar char="-"/>
            </a:pPr>
            <a:r>
              <a:rPr lang="nl-NL" dirty="0" smtClean="0"/>
              <a:t>Op zoek naar gezamenlijke projecten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3527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Inventarisatie ervaringskennis digitale overbrenging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/>
              <a:t>Kansrijke opties en </a:t>
            </a:r>
            <a:r>
              <a:rPr lang="nl-NL" dirty="0" smtClean="0"/>
              <a:t>ontwikkelrichtingen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Investeren in ontwerp en inrichting van nieuw aan te schaffen </a:t>
            </a:r>
            <a:r>
              <a:rPr lang="nl-NL" dirty="0" smtClean="0"/>
              <a:t>bronsystemen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Archiveren ‘</a:t>
            </a:r>
            <a:r>
              <a:rPr lang="nl-NL" dirty="0" err="1"/>
              <a:t>by</a:t>
            </a:r>
            <a:r>
              <a:rPr lang="nl-NL" dirty="0"/>
              <a:t> design</a:t>
            </a:r>
            <a:r>
              <a:rPr lang="nl-NL" dirty="0" smtClean="0"/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Archiveren bij de </a:t>
            </a:r>
            <a:r>
              <a:rPr lang="nl-NL" dirty="0" smtClean="0"/>
              <a:t>bron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/>
              <a:t>Doorontwikkelen</a:t>
            </a:r>
            <a:r>
              <a:rPr lang="nl-NL" dirty="0"/>
              <a:t> van het </a:t>
            </a:r>
            <a:r>
              <a:rPr lang="nl-NL" dirty="0" smtClean="0"/>
              <a:t>e-depot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Vereenvoudigen van de </a:t>
            </a:r>
            <a:r>
              <a:rPr lang="nl-NL" dirty="0" err="1"/>
              <a:t>metadataprofielen</a:t>
            </a:r>
            <a:r>
              <a:rPr lang="nl-NL" dirty="0"/>
              <a:t> TMR en </a:t>
            </a:r>
            <a:r>
              <a:rPr lang="nl-NL" dirty="0" smtClean="0"/>
              <a:t>TMLO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Vernietigen ‘</a:t>
            </a:r>
            <a:r>
              <a:rPr lang="nl-NL" dirty="0" err="1"/>
              <a:t>by</a:t>
            </a:r>
            <a:r>
              <a:rPr lang="nl-NL" dirty="0"/>
              <a:t> design</a:t>
            </a:r>
            <a:r>
              <a:rPr lang="nl-NL" dirty="0" smtClean="0"/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Organisatieontwikkeling en </a:t>
            </a:r>
            <a:r>
              <a:rPr lang="nl-NL" dirty="0" smtClean="0"/>
              <a:t>opleiding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Samenwerken in multidisciplinaire teams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021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Wat zijn jullie ervaringen?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Waar liggen jullie behoeftes?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Wat moeten we gaan doen?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058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 Kamermotie </a:t>
            </a:r>
            <a:r>
              <a:rPr lang="nl-NL" dirty="0"/>
              <a:t>Segers (juni 2016): “</a:t>
            </a:r>
            <a:r>
              <a:rPr lang="nl-NL" altLang="nl-NL" dirty="0" err="1"/>
              <a:t>Aw</a:t>
            </a:r>
            <a:r>
              <a:rPr lang="nl-NL" altLang="nl-NL" dirty="0"/>
              <a:t> aanpassen aan digitale ontwikkelingen en eisen transparantie, i.h.b. door terugbrengen overbrengingstermijn</a:t>
            </a:r>
            <a:r>
              <a:rPr lang="nl-NL" altLang="nl-NL" dirty="0" smtClean="0"/>
              <a:t>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altLang="nl-N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 Impactanalyse </a:t>
            </a:r>
            <a:r>
              <a:rPr lang="nl-NL" dirty="0"/>
              <a:t>overbrenging 20 -&gt; 10 jaar (aug 2017</a:t>
            </a:r>
            <a:r>
              <a:rPr lang="nl-NL" dirty="0" smtClean="0"/>
              <a:t>)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/>
              <a:t>Nog beperkt ervaring met digitale overbrenging</a:t>
            </a:r>
            <a:endParaRPr lang="nl-NL" dirty="0" smtClean="0"/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/>
              <a:t>Overbrenging beperkt openbaar materiaal, </a:t>
            </a:r>
            <a:r>
              <a:rPr lang="nl-NL" dirty="0" err="1" smtClean="0"/>
              <a:t>teruglenen</a:t>
            </a:r>
            <a:r>
              <a:rPr lang="nl-NL" dirty="0" smtClean="0"/>
              <a:t>, </a:t>
            </a:r>
            <a:r>
              <a:rPr lang="nl-NL" dirty="0" err="1" smtClean="0"/>
              <a:t>wob</a:t>
            </a:r>
            <a:r>
              <a:rPr lang="nl-NL" dirty="0" smtClean="0"/>
              <a:t>-verzoeken, selectie.</a:t>
            </a: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Brief </a:t>
            </a:r>
            <a:r>
              <a:rPr lang="nl-NL" dirty="0">
                <a:solidFill>
                  <a:schemeClr val="tx1"/>
                </a:solidFill>
              </a:rPr>
              <a:t>Minister Slob aan Tweede Kamer (juni 2018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1"/>
                </a:solidFill>
              </a:rPr>
              <a:t>Termijn van 20 naar 10, geen terugwerkende kracht. 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1"/>
                </a:solidFill>
              </a:rPr>
              <a:t>“</a:t>
            </a:r>
            <a:r>
              <a:rPr lang="nl-NL" dirty="0" smtClean="0">
                <a:solidFill>
                  <a:schemeClr val="tx1"/>
                </a:solidFill>
              </a:rPr>
              <a:t>onderzoeken hoe vervroegde digitale overbrenging te stimuleren</a:t>
            </a:r>
            <a:r>
              <a:rPr lang="nl-NL" dirty="0" smtClean="0">
                <a:solidFill>
                  <a:schemeClr val="tx1"/>
                </a:solidFill>
              </a:rPr>
              <a:t>”.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379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821" y="1192094"/>
            <a:ext cx="7847038" cy="57150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Overbrenging: scharnierpunt voor informatiehuishouding en openbaarheid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454917"/>
              </p:ext>
            </p:extLst>
          </p:nvPr>
        </p:nvGraphicFramePr>
        <p:xfrm>
          <a:off x="358923" y="2281727"/>
          <a:ext cx="8594008" cy="2153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7004"/>
                <a:gridCol w="4297004"/>
              </a:tblGrid>
              <a:tr h="4231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Voor </a:t>
                      </a:r>
                      <a:r>
                        <a:rPr lang="nl-NL" sz="1400" dirty="0">
                          <a:effectLst/>
                        </a:rPr>
                        <a:t>overbrenging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Na overbrenging</a:t>
                      </a:r>
                      <a:endParaRPr lang="nl-NL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1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Wob regelt toegang voor burgers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Archiefwet regelt toegang voor burgers</a:t>
                      </a:r>
                      <a:endParaRPr lang="nl-NL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434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In goede, geordende en toegankelijke staat brengen en houden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Goede, geordende en toegankelijke staat volgens Archiefregeling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1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Selectielijst toepassen + vernietigen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Alleen te bewaren materiaal</a:t>
                      </a:r>
                      <a:endParaRPr lang="nl-NL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105663"/>
              </p:ext>
            </p:extLst>
          </p:nvPr>
        </p:nvGraphicFramePr>
        <p:xfrm>
          <a:off x="3750016" y="2144139"/>
          <a:ext cx="1837946" cy="2503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4" imgW="1490074" imgH="2030170" progId="Visio.Drawing.11">
                  <p:link updateAutomatic="1"/>
                </p:oleObj>
              </mc:Choice>
              <mc:Fallback>
                <p:oleObj name="Visio" r:id="rId4" imgW="1490074" imgH="203017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50016" y="2144139"/>
                        <a:ext cx="1837946" cy="2503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74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652" y="1192096"/>
            <a:ext cx="7847038" cy="571504"/>
          </a:xfrm>
        </p:spPr>
        <p:txBody>
          <a:bodyPr/>
          <a:lstStyle/>
          <a:p>
            <a:r>
              <a:rPr lang="nl-NL" dirty="0" smtClean="0"/>
              <a:t>(vervroegde) overbrenging?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endParaRPr lang="nl-NL" dirty="0" smtClean="0"/>
          </a:p>
          <a:p>
            <a:r>
              <a:rPr lang="nl-NL" dirty="0" smtClean="0"/>
              <a:t>Archiefwet:</a:t>
            </a: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Archieven ouder dan 10 jaar</a:t>
            </a:r>
          </a:p>
          <a:p>
            <a:pPr marL="457200" indent="-457200">
              <a:buFontTx/>
              <a:buChar char="-"/>
            </a:pPr>
            <a:r>
              <a:rPr lang="nl-NL" dirty="0"/>
              <a:t>Archiefblokken van maximaal 10 jaar</a:t>
            </a:r>
          </a:p>
          <a:p>
            <a:pPr marL="457200" indent="-457200">
              <a:buFontTx/>
              <a:buChar char="-"/>
            </a:pPr>
            <a:r>
              <a:rPr lang="nl-NL" dirty="0"/>
              <a:t>Vervroegd overbrengen</a:t>
            </a:r>
          </a:p>
          <a:p>
            <a:pPr marL="457200" indent="-457200">
              <a:buFontTx/>
              <a:buChar char="-"/>
            </a:pPr>
            <a:r>
              <a:rPr lang="nl-NL" dirty="0"/>
              <a:t>Opschorting van overbrenging</a:t>
            </a:r>
          </a:p>
          <a:p>
            <a:pPr marL="457200" indent="-457200">
              <a:buFontTx/>
              <a:buChar char="-"/>
            </a:pPr>
            <a:r>
              <a:rPr lang="nl-NL" dirty="0"/>
              <a:t>Besluit beperking openbaarheid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176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Waarom staat dit in het Meerjarenplan Informatiehuishouding Rijk? (</a:t>
            </a:r>
            <a:r>
              <a:rPr lang="nl-NL" dirty="0" err="1" smtClean="0"/>
              <a:t>Woo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255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96752"/>
            <a:ext cx="8061325" cy="571500"/>
          </a:xfrm>
        </p:spPr>
        <p:txBody>
          <a:bodyPr>
            <a:noAutofit/>
          </a:bodyPr>
          <a:lstStyle/>
          <a:p>
            <a:r>
              <a:rPr lang="nl-NL" altLang="nl-NL" sz="2800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79327429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651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948" y="1037831"/>
            <a:ext cx="7847038" cy="571504"/>
          </a:xfrm>
        </p:spPr>
        <p:txBody>
          <a:bodyPr/>
          <a:lstStyle/>
          <a:p>
            <a:r>
              <a:rPr lang="nl-NL" dirty="0" smtClean="0"/>
              <a:t>Gemeentes: varianten voor overbrenging</a:t>
            </a:r>
            <a:endParaRPr lang="nl-NL" dirty="0"/>
          </a:p>
        </p:txBody>
      </p:sp>
      <p:pic>
        <p:nvPicPr>
          <p:cNvPr id="2050" name="Picture 2" descr="Bestand:E-Depotvarianten en systemen 2016m04d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54" y="1484741"/>
            <a:ext cx="7620000" cy="483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725398" y="6550223"/>
            <a:ext cx="1418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Bron: GEMMA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96553" y="145279"/>
            <a:ext cx="32303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Overbrenging: in grote lijnen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916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bij het Rijk?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6" y="2424113"/>
            <a:ext cx="8538704" cy="256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96553" y="145279"/>
            <a:ext cx="32303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Overbrenging: in grote lijnen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991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NORA Katern Digitale </a:t>
            </a:r>
            <a:r>
              <a:rPr lang="nl-NL" dirty="0" smtClean="0"/>
              <a:t>Duurzaamheid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3441566" cy="4273580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  <a:hlinkClick r:id="rId2"/>
              </a:rPr>
              <a:t>Metagegevens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hlinkClick r:id="rId3"/>
              </a:rPr>
              <a:t>Opslagformaten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hlinkClick r:id="rId4"/>
              </a:rPr>
              <a:t>Digitaal Beheer en </a:t>
            </a:r>
            <a:r>
              <a:rPr lang="nl-NL" dirty="0" err="1">
                <a:solidFill>
                  <a:schemeClr val="tx1"/>
                </a:solidFill>
                <a:hlinkClick r:id="rId4"/>
              </a:rPr>
              <a:t>Preservation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err="1">
                <a:solidFill>
                  <a:schemeClr val="tx1"/>
                </a:solidFill>
                <a:hlinkClick r:id="rId5"/>
              </a:rPr>
              <a:t>eDepot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hlinkClick r:id="rId6"/>
              </a:rPr>
              <a:t>Kaders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  <p:sp>
        <p:nvSpPr>
          <p:cNvPr id="4" name="AutoShape 2" descr="Afbeeldingsresultaat voor nora nationaal archi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Afbeeldingsresultaat voor nora nationaal archie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Afbeeldingsresultaat voor nora nationaal archie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AutoShape 8" descr="Afbeeldingsresultaat voor nora nationaal archie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AutoShape 10" descr="Afbeeldingsresultaat voor nora nationaal archie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196553" y="145279"/>
            <a:ext cx="32303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Overbrenging: in grote lijnen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3384849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44D353-5426-422E-A4B9-E961D3BDCFF8}"/>
</file>

<file path=customXml/itemProps2.xml><?xml version="1.0" encoding="utf-8"?>
<ds:datastoreItem xmlns:ds="http://schemas.openxmlformats.org/officeDocument/2006/customXml" ds:itemID="{75F8A048-892B-44B6-882A-07E5B4461FD3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6487</TotalTime>
  <Words>440</Words>
  <Application>Microsoft Office PowerPoint</Application>
  <PresentationFormat>Diavoorstelling (4:3)</PresentationFormat>
  <Paragraphs>97</Paragraphs>
  <Slides>13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4</vt:i4>
      </vt:variant>
      <vt:variant>
        <vt:lpstr>Koppelingen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Sjabloon Standaard Cultuur</vt:lpstr>
      <vt:lpstr>Inhoud letter</vt:lpstr>
      <vt:lpstr>Inhoud bullet</vt:lpstr>
      <vt:lpstr>1_Standaardontwerp</vt:lpstr>
      <vt:lpstr>\\owwnlfs007.ocw.local\homes020$\O209KOE\Bureaublad\archieven\Tekening2\Drawing\~Pagina-1\Rechthoek</vt:lpstr>
      <vt:lpstr>(vervroegde) Digitale overbrenging</vt:lpstr>
      <vt:lpstr>Aanleiding</vt:lpstr>
      <vt:lpstr>Overbrenging: scharnierpunt voor informatiehuishouding en openbaarheid</vt:lpstr>
      <vt:lpstr>(vervroegde) overbrenging?</vt:lpstr>
      <vt:lpstr>Waarom staat dit in het Meerjarenplan Informatiehuishouding Rijk? (Woo)</vt:lpstr>
      <vt:lpstr>Planning wetsvoorstel Archiefwet 2020 </vt:lpstr>
      <vt:lpstr>Gemeentes: varianten voor overbrenging</vt:lpstr>
      <vt:lpstr>En bij het Rijk?</vt:lpstr>
      <vt:lpstr>NORA Katern Digitale Duurzaamheid</vt:lpstr>
      <vt:lpstr>Overbrenging: heel concreet</vt:lpstr>
      <vt:lpstr>Waar staan we?</vt:lpstr>
      <vt:lpstr>Inventarisatie ervaringskennis digitale overbrenging</vt:lpstr>
      <vt:lpstr>Voor vandaag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Koetsveld, Pieter van</cp:lastModifiedBy>
  <cp:revision>147</cp:revision>
  <dcterms:created xsi:type="dcterms:W3CDTF">2017-09-12T11:22:54Z</dcterms:created>
  <dcterms:modified xsi:type="dcterms:W3CDTF">2019-03-24T15:19:19Z</dcterms:modified>
</cp:coreProperties>
</file>