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3" r:id="rId3"/>
    <p:sldId id="259" r:id="rId4"/>
    <p:sldId id="270" r:id="rId5"/>
    <p:sldId id="262" r:id="rId6"/>
    <p:sldId id="263" r:id="rId7"/>
    <p:sldId id="267" r:id="rId8"/>
    <p:sldId id="276" r:id="rId9"/>
    <p:sldId id="264" r:id="rId10"/>
    <p:sldId id="265" r:id="rId11"/>
    <p:sldId id="266" r:id="rId12"/>
    <p:sldId id="257" r:id="rId13"/>
    <p:sldId id="275" r:id="rId14"/>
    <p:sldId id="272" r:id="rId15"/>
    <p:sldId id="269" r:id="rId16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Stijl, thema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9298A1-7AC3-4947-BF6C-39575A639B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DCF9416-919F-415F-B95D-674B6FE522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B273E6-40EA-46F6-BC4E-5D3BBF908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43781C-42BD-4A35-8CD9-9EB7CF3C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8B3CF3-BE53-4849-9C81-327EA5C89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264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331943-05F6-4C8E-AB92-9FDA52897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9701C5E-929F-4EC0-B6A9-C2E04D193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4FC6DDF-DF8D-4429-A598-A8183ADC4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BDCC3E-7C5E-4D8D-BAA7-CB7AD7C14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AFF198-5316-4726-9F53-47DC30A25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2163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8435469-A0D9-47A0-8566-93E8DE504E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3A511C5-F96A-4FEF-AFDD-B64B7DC1A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D625CC7-9231-4147-A3D9-597889140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92C808F-0F25-4502-AB73-393D7548B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C395C5-FA6B-4C6E-BC66-2D825F3E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920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CA5C63-C25A-41EB-B3F1-C23E4B6E6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E8C381-1AD7-4A5E-86B3-6C6058392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29F28F-8EBB-4783-9B45-4CA555856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EB4C556-2982-47C4-AE22-890E14441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C54C4A7-08A3-4C01-B334-ED074379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4957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739E40-DFC6-4FD0-B497-FB761AAFD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6BA514B-BA87-42F9-BBD0-2093BDEEB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24471DE-167F-4AAD-ADEA-1868C865E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3235A6-CF84-4ACB-9FA6-CE53F4AEF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9739B7E-9ADA-40EC-9A0A-6627FFF24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6833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199CF2-68E8-4B22-A3A8-76DEC03C1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AEC4A7F-D9A7-4408-8205-356A71ADC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9DF2A6F-DC5B-4575-B6CF-0DA91FEF5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E2FBDF9-E724-4A1A-A28C-FAD729EE8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DA4CEDA-BB3D-4590-A109-BB461899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7C11159-1510-4B6E-AEC3-D9591156F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937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E2971E-ADB8-47AA-8A9D-6385C69E4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FFD48EA-B78C-4C99-8323-75687D8C81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DA645F4-19A4-4BFA-A744-F7108320D4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FC5DBA9-992B-4CA5-B55C-38E74C9E9B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C191417-E296-499A-977B-163801D744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FEF155D2-F159-447C-A6B7-5BCB6437F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1CA97E3-0E0F-4027-9E7A-0726620C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0AA6969-B2AD-4947-ACE4-3D719A97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344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368946-E6E9-4C2B-B100-26E5ADA60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2BFFF37-4110-4AEA-95E5-4A77F433D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6859841-6632-4DBB-BDE8-31495308A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EA81A798-BFB4-4F11-9A9F-E3CBB8CF5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3450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470AB151-8874-4A9B-A352-6A2F2FB1F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6E466F8-D041-4F2F-96D2-54776FD4C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AF5E7D9-E672-4BA0-89CE-58C04FE97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566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CBF46B-94F2-465D-8DB5-2518B04D0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649284-DF0F-41C6-95C1-E20BE524F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AC877164-1BE3-4CAA-9052-7A201E0B0D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1868CDF-8FFF-4B07-A43C-9417EEB7D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78B1BBD-6E5F-4B04-959D-1CE72312D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31142D1-9B99-4684-9903-DCCF5C755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2110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EBC711-0E90-458A-B343-007843A85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25E3A26-9B53-48E6-B71E-50060B827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A216D27-0493-4DE8-B513-3A5F019C30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D62DCCF-C8F1-49F9-983D-5B30B2FEA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FFB5B70-7D83-4EA0-B070-AF22A648B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E27C978-B42D-4D78-820C-5958C2521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1765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84924C8-B733-4A20-A290-970D978FB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570D10D-171B-4799-ACD1-41FEB759FC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5F35D7-8FEA-4820-8CDF-E247E78FD5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CC621-D3C7-4EC5-A754-EAB4FD78EAAF}" type="datetimeFigureOut">
              <a:rPr lang="nl-NL" smtClean="0"/>
              <a:t>10-12-2019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D4A604-763D-493C-AD42-F8D1DBF6B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870151B-F286-4BAB-B5A2-791F1BB645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F7BC5-B2F4-4EE6-BBCA-AEB467C6EDE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138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cid:image004.jpg@01D2981C.ABB33380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cid:image004.jpg@01D2981C.ABB33380" TargetMode="External"/><Relationship Id="rId5" Type="http://schemas.openxmlformats.org/officeDocument/2006/relationships/image" Target="../media/image1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cid:image004.jpg@01D2981C.ABB3338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9C4CB0-6CDA-4172-A632-87C637CE2A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1609725"/>
            <a:ext cx="9144000" cy="1113550"/>
          </a:xfrm>
        </p:spPr>
        <p:txBody>
          <a:bodyPr>
            <a:normAutofit/>
          </a:bodyPr>
          <a:lstStyle/>
          <a:p>
            <a:r>
              <a:rPr lang="nl-NL" sz="4800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Het Adviesproces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7B33E96-DD8F-49C8-AEAB-B2E183397F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352087"/>
            <a:ext cx="9144000" cy="1655762"/>
          </a:xfrm>
        </p:spPr>
        <p:txBody>
          <a:bodyPr>
            <a:normAutofit/>
          </a:bodyPr>
          <a:lstStyle/>
          <a:p>
            <a:r>
              <a:rPr lang="nl-NL" sz="4800" dirty="0">
                <a:solidFill>
                  <a:schemeClr val="accent6">
                    <a:lumMod val="75000"/>
                  </a:schemeClr>
                </a:solidFill>
                <a:effectLst>
                  <a:reflection stA="45000" endPos="65000" dist="12700" dir="5400000" sy="-100000" algn="bl" rotWithShape="0"/>
                </a:effectLst>
              </a:rPr>
              <a:t>en de Archiefpraktijk</a:t>
            </a:r>
          </a:p>
        </p:txBody>
      </p:sp>
      <p:pic>
        <p:nvPicPr>
          <p:cNvPr id="4" name="Afbeelding 3" descr="Logo_RAR_footer2">
            <a:extLst>
              <a:ext uri="{FF2B5EF4-FFF2-40B4-BE49-F238E27FC236}">
                <a16:creationId xmlns:a16="http://schemas.microsoft.com/office/drawing/2014/main" id="{5530BA91-686C-4507-B988-C2F7DE10C635}"/>
              </a:ext>
            </a:extLst>
          </p:cNvPr>
          <p:cNvPicPr/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91" y="5007849"/>
            <a:ext cx="3336815" cy="14555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1125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CFDB57CA-2FA6-41CB-9852-A900A6F8A0FC}"/>
              </a:ext>
            </a:extLst>
          </p:cNvPr>
          <p:cNvSpPr/>
          <p:nvPr/>
        </p:nvSpPr>
        <p:spPr>
          <a:xfrm>
            <a:off x="2517530" y="1800092"/>
            <a:ext cx="7156939" cy="3257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40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Inhoud advies</a:t>
            </a:r>
            <a:r>
              <a:rPr lang="nl-NL" sz="4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nl-N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manieren van weten/kennen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visie en doelstellingen ontwikkelen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problemen oplossen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selectie van oplossingen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Tijdelijke aanduiding voor inhoud 4" descr="Logo_RAR_footer2">
            <a:extLst>
              <a:ext uri="{FF2B5EF4-FFF2-40B4-BE49-F238E27FC236}">
                <a16:creationId xmlns:a16="http://schemas.microsoft.com/office/drawing/2014/main" id="{45892972-C7E6-4B26-8C69-8A9A886FAAC1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67508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CEC90158-EFE3-4904-9CB1-9A5F5BB8DBA4}"/>
              </a:ext>
            </a:extLst>
          </p:cNvPr>
          <p:cNvSpPr/>
          <p:nvPr/>
        </p:nvSpPr>
        <p:spPr>
          <a:xfrm>
            <a:off x="2605454" y="871326"/>
            <a:ext cx="6981092" cy="4536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40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Adviesaanpak</a:t>
            </a:r>
            <a:r>
              <a:rPr lang="nl-NL" sz="4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nl-N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Volgorde</a:t>
            </a:r>
            <a:endParaRPr lang="nl-NL" sz="3600" dirty="0">
              <a:solidFill>
                <a:schemeClr val="accent6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managen adviesproces</a:t>
            </a:r>
            <a:endParaRPr lang="nl-NL" sz="3600" dirty="0">
              <a:solidFill>
                <a:schemeClr val="accent6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dilemma’s</a:t>
            </a:r>
            <a:endParaRPr lang="nl-NL" sz="3600" dirty="0">
              <a:solidFill>
                <a:schemeClr val="accent6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invoering van veranderingen</a:t>
            </a:r>
            <a:endParaRPr lang="nl-NL" sz="3600" dirty="0">
              <a:solidFill>
                <a:schemeClr val="accent6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beëindiging van een adviestraject</a:t>
            </a:r>
            <a:endParaRPr lang="nl-NL" sz="3600" dirty="0">
              <a:solidFill>
                <a:schemeClr val="accent6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marketing eigen diensten</a:t>
            </a:r>
            <a:endParaRPr lang="nl-NL" sz="3600" dirty="0">
              <a:solidFill>
                <a:schemeClr val="accent6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Tijdelijke aanduiding voor inhoud 4" descr="Logo_RAR_footer2">
            <a:extLst>
              <a:ext uri="{FF2B5EF4-FFF2-40B4-BE49-F238E27FC236}">
                <a16:creationId xmlns:a16="http://schemas.microsoft.com/office/drawing/2014/main" id="{47EFB79A-07D9-413A-A353-40A3F0323C69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55264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6966190C-447D-44C1-B30F-6FD419735D2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755" y="570229"/>
            <a:ext cx="9142489" cy="571754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Tijdelijke aanduiding voor inhoud 4" descr="Logo_RAR_footer2">
            <a:extLst>
              <a:ext uri="{FF2B5EF4-FFF2-40B4-BE49-F238E27FC236}">
                <a16:creationId xmlns:a16="http://schemas.microsoft.com/office/drawing/2014/main" id="{17C182B3-3765-46CF-9955-2E1B32EA6FE9}"/>
              </a:ext>
            </a:extLst>
          </p:cNvPr>
          <p:cNvPicPr>
            <a:picLocks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72685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CFDB57CA-2FA6-41CB-9852-A900A6F8A0FC}"/>
              </a:ext>
            </a:extLst>
          </p:cNvPr>
          <p:cNvSpPr/>
          <p:nvPr/>
        </p:nvSpPr>
        <p:spPr>
          <a:xfrm>
            <a:off x="3780693" y="842362"/>
            <a:ext cx="7916007" cy="5173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40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Deelprocessen adviesproces</a:t>
            </a:r>
            <a:r>
              <a:rPr lang="nl-NL" sz="4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nl-N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Behoefte-  en doelbepaling/bijstelling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Voorbereiding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Planning / programmering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Uitvoering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Evaluatie uitvoering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Bijstelling programma en/of uitvoering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Eindevaluatie</a:t>
            </a:r>
          </a:p>
        </p:txBody>
      </p:sp>
      <p:pic>
        <p:nvPicPr>
          <p:cNvPr id="4" name="Tijdelijke aanduiding voor inhoud 4" descr="Logo_RAR_footer2">
            <a:extLst>
              <a:ext uri="{FF2B5EF4-FFF2-40B4-BE49-F238E27FC236}">
                <a16:creationId xmlns:a16="http://schemas.microsoft.com/office/drawing/2014/main" id="{1C08768A-4AD8-448C-BAAE-A6F0E65F99BB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5462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47B13267-6326-40CE-BF7A-E459D0A892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4869673"/>
              </p:ext>
            </p:extLst>
          </p:nvPr>
        </p:nvGraphicFramePr>
        <p:xfrm>
          <a:off x="1188098" y="1170603"/>
          <a:ext cx="9815803" cy="4021494"/>
        </p:xfrm>
        <a:graphic>
          <a:graphicData uri="http://schemas.openxmlformats.org/drawingml/2006/table">
            <a:tbl>
              <a:tblPr firstRow="1" firstCol="1" bandRow="1"/>
              <a:tblGrid>
                <a:gridCol w="9815803">
                  <a:extLst>
                    <a:ext uri="{9D8B030D-6E8A-4147-A177-3AD203B41FA5}">
                      <a16:colId xmlns:a16="http://schemas.microsoft.com/office/drawing/2014/main" val="3345081575"/>
                    </a:ext>
                  </a:extLst>
                </a:gridCol>
              </a:tblGrid>
              <a:tr h="4021494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3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32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Effectiviteit =</a:t>
                      </a:r>
                      <a:endParaRPr lang="nl-NL" sz="3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36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Kwaliteit x Acceptatie x Management v.h. advies</a:t>
                      </a:r>
                      <a:endParaRPr lang="nl-NL" sz="3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5740" marR="205740" marT="28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4473930"/>
                  </a:ext>
                </a:extLst>
              </a:tr>
            </a:tbl>
          </a:graphicData>
        </a:graphic>
      </p:graphicFrame>
      <p:pic>
        <p:nvPicPr>
          <p:cNvPr id="5" name="Tijdelijke aanduiding voor inhoud 4" descr="Logo_RAR_footer2">
            <a:extLst>
              <a:ext uri="{FF2B5EF4-FFF2-40B4-BE49-F238E27FC236}">
                <a16:creationId xmlns:a16="http://schemas.microsoft.com/office/drawing/2014/main" id="{40D1786F-0D87-4585-8D47-46769E85BBC5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648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10ED0ABE-6365-40BA-AEE5-4E0D3DCA87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895411"/>
              </p:ext>
            </p:extLst>
          </p:nvPr>
        </p:nvGraphicFramePr>
        <p:xfrm>
          <a:off x="567611" y="106912"/>
          <a:ext cx="11056777" cy="66666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63348">
                  <a:extLst>
                    <a:ext uri="{9D8B030D-6E8A-4147-A177-3AD203B41FA5}">
                      <a16:colId xmlns:a16="http://schemas.microsoft.com/office/drawing/2014/main" val="3015815322"/>
                    </a:ext>
                  </a:extLst>
                </a:gridCol>
                <a:gridCol w="1685934">
                  <a:extLst>
                    <a:ext uri="{9D8B030D-6E8A-4147-A177-3AD203B41FA5}">
                      <a16:colId xmlns:a16="http://schemas.microsoft.com/office/drawing/2014/main" val="1994276442"/>
                    </a:ext>
                  </a:extLst>
                </a:gridCol>
                <a:gridCol w="1875453">
                  <a:extLst>
                    <a:ext uri="{9D8B030D-6E8A-4147-A177-3AD203B41FA5}">
                      <a16:colId xmlns:a16="http://schemas.microsoft.com/office/drawing/2014/main" val="1583927883"/>
                    </a:ext>
                  </a:extLst>
                </a:gridCol>
                <a:gridCol w="2696547">
                  <a:extLst>
                    <a:ext uri="{9D8B030D-6E8A-4147-A177-3AD203B41FA5}">
                      <a16:colId xmlns:a16="http://schemas.microsoft.com/office/drawing/2014/main" val="1561334519"/>
                    </a:ext>
                  </a:extLst>
                </a:gridCol>
                <a:gridCol w="1735495">
                  <a:extLst>
                    <a:ext uri="{9D8B030D-6E8A-4147-A177-3AD203B41FA5}">
                      <a16:colId xmlns:a16="http://schemas.microsoft.com/office/drawing/2014/main" val="4033188418"/>
                    </a:ext>
                  </a:extLst>
                </a:gridCol>
              </a:tblGrid>
              <a:tr h="699292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ADVIESASPECTEN EN CONTACTSTRATEGIEËN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Ontwijken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Faciliteren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Informeren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Participeren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Ondersteunen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Gemeenschappelijke visie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Onderhandelen</a:t>
                      </a:r>
                      <a:endParaRPr lang="nl-N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Overtuigen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Afdwingen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364313"/>
                  </a:ext>
                </a:extLst>
              </a:tr>
              <a:tr h="22885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1"/>
                          </a:solidFill>
                          <a:effectLst/>
                        </a:rPr>
                        <a:t>Educatieve strategieën</a:t>
                      </a:r>
                      <a:endParaRPr lang="nl-NL" sz="18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296358"/>
                  </a:ext>
                </a:extLst>
              </a:tr>
              <a:tr h="468331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Weg-bewegen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Meebewegen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Gemengde strategieën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Tegen-bewegen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372432"/>
                  </a:ext>
                </a:extLst>
              </a:tr>
              <a:tr h="228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1 Adviseur zelf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0878707"/>
                  </a:ext>
                </a:extLst>
              </a:tr>
              <a:tr h="9736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2 Relatie met </a:t>
                      </a:r>
                      <a:r>
                        <a:rPr lang="nl-NL" sz="1800" dirty="0" err="1">
                          <a:solidFill>
                            <a:schemeClr val="tx1"/>
                          </a:solidFill>
                          <a:effectLst/>
                        </a:rPr>
                        <a:t>geadviseerden</a:t>
                      </a: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: (afstand, geloofwaardigheid, status, positie, machtsfactor)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4902553"/>
                  </a:ext>
                </a:extLst>
              </a:tr>
              <a:tr h="228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3 </a:t>
                      </a:r>
                      <a:r>
                        <a:rPr lang="nl-NL" sz="1800" dirty="0" err="1">
                          <a:solidFill>
                            <a:schemeClr val="tx1"/>
                          </a:solidFill>
                          <a:effectLst/>
                        </a:rPr>
                        <a:t>Geadviseerden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171684"/>
                  </a:ext>
                </a:extLst>
              </a:tr>
              <a:tr h="228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4 Adviseur en Inhoud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023722"/>
                  </a:ext>
                </a:extLst>
              </a:tr>
              <a:tr h="228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5 Inhoud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7332925"/>
                  </a:ext>
                </a:extLst>
              </a:tr>
              <a:tr h="9472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6 </a:t>
                      </a:r>
                      <a:r>
                        <a:rPr lang="nl-NL" sz="1800" dirty="0" err="1">
                          <a:solidFill>
                            <a:schemeClr val="tx1"/>
                          </a:solidFill>
                          <a:effectLst/>
                        </a:rPr>
                        <a:t>Geadviseerden</a:t>
                      </a: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 en Inhoud: (on)duidelijke probleemstelling,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kennis </a:t>
                      </a:r>
                      <a:r>
                        <a:rPr lang="nl-NL" sz="1800" dirty="0" err="1">
                          <a:solidFill>
                            <a:schemeClr val="tx1"/>
                          </a:solidFill>
                          <a:effectLst/>
                        </a:rPr>
                        <a:t>geadviseerden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8831413"/>
                  </a:ext>
                </a:extLst>
              </a:tr>
              <a:tr h="7078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7 Organisatie, bedrijfsgegevens en cultuur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440290"/>
                  </a:ext>
                </a:extLst>
              </a:tr>
              <a:tr h="2288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</a:rPr>
                        <a:t>8 Omgeving</a:t>
                      </a:r>
                      <a:endParaRPr lang="nl-NL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20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NL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703520"/>
                  </a:ext>
                </a:extLst>
              </a:tr>
            </a:tbl>
          </a:graphicData>
        </a:graphic>
      </p:graphicFrame>
      <p:pic>
        <p:nvPicPr>
          <p:cNvPr id="3" name="Afbeelding 2">
            <a:extLst>
              <a:ext uri="{FF2B5EF4-FFF2-40B4-BE49-F238E27FC236}">
                <a16:creationId xmlns:a16="http://schemas.microsoft.com/office/drawing/2014/main" id="{BEE1EACE-AEDE-4010-96A1-17EDF628AB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369" y="358725"/>
            <a:ext cx="1560711" cy="57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641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4999204-6EA2-4F80-9E39-93B805F774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55986"/>
              </p:ext>
            </p:extLst>
          </p:nvPr>
        </p:nvGraphicFramePr>
        <p:xfrm>
          <a:off x="4013358" y="1378458"/>
          <a:ext cx="4165284" cy="4101084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4165284">
                  <a:extLst>
                    <a:ext uri="{9D8B030D-6E8A-4147-A177-3AD203B41FA5}">
                      <a16:colId xmlns:a16="http://schemas.microsoft.com/office/drawing/2014/main" val="2446557441"/>
                    </a:ext>
                  </a:extLst>
                </a:gridCol>
              </a:tblGrid>
              <a:tr h="4101084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300" u="none" strike="noStrike" dirty="0">
                          <a:effectLst/>
                        </a:rPr>
                        <a:t> </a:t>
                      </a:r>
                      <a:endParaRPr lang="nl-NL" sz="5400" u="none" strike="noStrike" dirty="0">
                        <a:effectLst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Van achterkant naar voorkant</a:t>
                      </a: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=</a:t>
                      </a: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Van inspectie naar advies</a:t>
                      </a: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?</a:t>
                      </a:r>
                      <a:endParaRPr lang="nl-NL" sz="36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5740" marR="205740" marT="285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214737"/>
                  </a:ext>
                </a:extLst>
              </a:tr>
            </a:tbl>
          </a:graphicData>
        </a:graphic>
      </p:graphicFrame>
      <p:pic>
        <p:nvPicPr>
          <p:cNvPr id="5" name="Tijdelijke aanduiding voor inhoud 4" descr="Logo_RAR_footer2">
            <a:extLst>
              <a:ext uri="{FF2B5EF4-FFF2-40B4-BE49-F238E27FC236}">
                <a16:creationId xmlns:a16="http://schemas.microsoft.com/office/drawing/2014/main" id="{C2794D01-4EF6-450F-B532-D8D194230508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7570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839FD484-DBEE-4C65-A84E-7431F77514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38792"/>
              </p:ext>
            </p:extLst>
          </p:nvPr>
        </p:nvGraphicFramePr>
        <p:xfrm>
          <a:off x="3700452" y="2289427"/>
          <a:ext cx="4791095" cy="2279145"/>
        </p:xfrm>
        <a:graphic>
          <a:graphicData uri="http://schemas.openxmlformats.org/drawingml/2006/table">
            <a:tbl>
              <a:tblPr firstRow="1" firstCol="1" bandRow="1"/>
              <a:tblGrid>
                <a:gridCol w="4791095">
                  <a:extLst>
                    <a:ext uri="{9D8B030D-6E8A-4147-A177-3AD203B41FA5}">
                      <a16:colId xmlns:a16="http://schemas.microsoft.com/office/drawing/2014/main" val="3453930832"/>
                    </a:ext>
                  </a:extLst>
                </a:gridCol>
              </a:tblGrid>
              <a:tr h="2279145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3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5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6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‘Even’ uit de inhoud stappen?</a:t>
                      </a:r>
                      <a:endParaRPr lang="nl-NL" sz="3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300" b="0" i="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nl-NL" sz="5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5740" marR="205740" marT="2857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865690"/>
                  </a:ext>
                </a:extLst>
              </a:tr>
            </a:tbl>
          </a:graphicData>
        </a:graphic>
      </p:graphicFrame>
      <p:pic>
        <p:nvPicPr>
          <p:cNvPr id="4" name="Tijdelijke aanduiding voor inhoud 4" descr="Logo_RAR_footer2">
            <a:extLst>
              <a:ext uri="{FF2B5EF4-FFF2-40B4-BE49-F238E27FC236}">
                <a16:creationId xmlns:a16="http://schemas.microsoft.com/office/drawing/2014/main" id="{49389745-A433-47CA-AED6-826512CE4701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812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1">
            <a:extLst>
              <a:ext uri="{FF2B5EF4-FFF2-40B4-BE49-F238E27FC236}">
                <a16:creationId xmlns:a16="http://schemas.microsoft.com/office/drawing/2014/main" id="{2B49A16E-8349-4CAD-854D-6D4C22DF10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182612"/>
              </p:ext>
            </p:extLst>
          </p:nvPr>
        </p:nvGraphicFramePr>
        <p:xfrm>
          <a:off x="4322920" y="1996027"/>
          <a:ext cx="3546159" cy="2865946"/>
        </p:xfrm>
        <a:graphic>
          <a:graphicData uri="http://schemas.openxmlformats.org/drawingml/2006/table">
            <a:tbl>
              <a:tblPr firstRow="1" firstCol="1" bandRow="1">
                <a:tableStyleId>{08FB837D-C827-4EFA-A057-4D05807E0F7C}</a:tableStyleId>
              </a:tblPr>
              <a:tblGrid>
                <a:gridCol w="3546159">
                  <a:extLst>
                    <a:ext uri="{9D8B030D-6E8A-4147-A177-3AD203B41FA5}">
                      <a16:colId xmlns:a16="http://schemas.microsoft.com/office/drawing/2014/main" val="3569350810"/>
                    </a:ext>
                  </a:extLst>
                </a:gridCol>
              </a:tblGrid>
              <a:tr h="2290953">
                <a:tc>
                  <a:txBody>
                    <a:bodyPr/>
                    <a:lstStyle/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3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5400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Relatiebeheer, Consultancy </a:t>
                      </a: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6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Of ?</a:t>
                      </a:r>
                    </a:p>
                    <a:p>
                      <a:pPr algn="ctr" fontAlgn="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33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nl-NL" sz="54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05740" marR="205740" marT="2857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710974"/>
                  </a:ext>
                </a:extLst>
              </a:tr>
            </a:tbl>
          </a:graphicData>
        </a:graphic>
      </p:graphicFrame>
      <p:pic>
        <p:nvPicPr>
          <p:cNvPr id="4" name="Tijdelijke aanduiding voor inhoud 4" descr="Logo_RAR_footer2">
            <a:extLst>
              <a:ext uri="{FF2B5EF4-FFF2-40B4-BE49-F238E27FC236}">
                <a16:creationId xmlns:a16="http://schemas.microsoft.com/office/drawing/2014/main" id="{925DE878-A524-4873-BA39-72066691987C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8899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1441A5E-D48D-4EB3-9FD1-D68CF586EC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8571" y="232332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5824BF1-F2C7-4D9D-B57E-53F57753F0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777295"/>
              </p:ext>
            </p:extLst>
          </p:nvPr>
        </p:nvGraphicFramePr>
        <p:xfrm>
          <a:off x="3426293" y="672165"/>
          <a:ext cx="5339413" cy="55136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Bitmapafbeelding" r:id="rId3" imgW="3209524" imgH="3304762" progId="Paint.Picture">
                  <p:embed/>
                </p:oleObj>
              </mc:Choice>
              <mc:Fallback>
                <p:oleObj name="Bitmapafbeelding" r:id="rId3" imgW="3209524" imgH="3304762" progId="Paint.Picture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3853ABE1-1DCC-4176-813E-AC497E56B47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6293" y="672165"/>
                        <a:ext cx="5339413" cy="551366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Tijdelijke aanduiding voor inhoud 4" descr="Logo_RAR_footer2">
            <a:extLst>
              <a:ext uri="{FF2B5EF4-FFF2-40B4-BE49-F238E27FC236}">
                <a16:creationId xmlns:a16="http://schemas.microsoft.com/office/drawing/2014/main" id="{5483430B-1DA2-4D4D-8C10-86CA1D72CCC4}"/>
              </a:ext>
            </a:extLst>
          </p:cNvPr>
          <p:cNvPicPr>
            <a:picLocks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3626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311C9B7C-1375-4C1B-A67E-48AB599CA19A}"/>
              </a:ext>
            </a:extLst>
          </p:cNvPr>
          <p:cNvSpPr/>
          <p:nvPr/>
        </p:nvSpPr>
        <p:spPr>
          <a:xfrm>
            <a:off x="2297942" y="1800092"/>
            <a:ext cx="9159746" cy="3257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40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Adviseur</a:t>
            </a:r>
            <a:r>
              <a:rPr lang="nl-NL" sz="40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nl-NL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niveau van functioneren 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persoonlijkheid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overtuiging/vooronderstelling/paradigma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houding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Tijdelijke aanduiding voor inhoud 4" descr="Logo_RAR_footer2">
            <a:extLst>
              <a:ext uri="{FF2B5EF4-FFF2-40B4-BE49-F238E27FC236}">
                <a16:creationId xmlns:a16="http://schemas.microsoft.com/office/drawing/2014/main" id="{88DCFBA7-7121-4A3A-A132-E67E1164655E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3068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FC915A15-9727-4954-92B6-DA1C21E57FC4}"/>
              </a:ext>
            </a:extLst>
          </p:cNvPr>
          <p:cNvSpPr/>
          <p:nvPr/>
        </p:nvSpPr>
        <p:spPr>
          <a:xfrm>
            <a:off x="2004885" y="2435106"/>
            <a:ext cx="8182229" cy="19877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4000" b="1" i="1" u="sng" dirty="0">
                <a:ea typeface="Calibri" panose="020F0502020204030204" pitchFamily="34" charset="0"/>
                <a:cs typeface="Times New Roman" panose="02020603050405020304" pitchFamily="18" charset="0"/>
              </a:rPr>
              <a:t>Adviseur als professional</a:t>
            </a:r>
            <a:r>
              <a:rPr lang="nl-NL" sz="4000" i="1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nl-NL" sz="4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zelfreflectie, (</a:t>
            </a:r>
            <a:r>
              <a:rPr lang="nl-NL" sz="3600" i="1" dirty="0" err="1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inter</a:t>
            </a: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)collegiale toetsing</a:t>
            </a:r>
            <a:endParaRPr lang="nl-NL" sz="3600" dirty="0">
              <a:solidFill>
                <a:schemeClr val="accent6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permanente ontwikkeling</a:t>
            </a:r>
            <a:endParaRPr lang="nl-NL" sz="3600" dirty="0">
              <a:solidFill>
                <a:schemeClr val="accent6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Tijdelijke aanduiding voor inhoud 4" descr="Logo_RAR_footer2">
            <a:extLst>
              <a:ext uri="{FF2B5EF4-FFF2-40B4-BE49-F238E27FC236}">
                <a16:creationId xmlns:a16="http://schemas.microsoft.com/office/drawing/2014/main" id="{BE4F0F45-30C4-4EB1-AA74-CAB76047F16D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3891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FC915A15-9727-4954-92B6-DA1C21E57FC4}"/>
              </a:ext>
            </a:extLst>
          </p:cNvPr>
          <p:cNvSpPr/>
          <p:nvPr/>
        </p:nvSpPr>
        <p:spPr>
          <a:xfrm>
            <a:off x="1735135" y="1468687"/>
            <a:ext cx="8721730" cy="3920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4000" b="1" i="1" u="sng" dirty="0">
                <a:ea typeface="Calibri" panose="020F0502020204030204" pitchFamily="34" charset="0"/>
                <a:cs typeface="Times New Roman" panose="02020603050405020304" pitchFamily="18" charset="0"/>
              </a:rPr>
              <a:t>Persoonlijkheidstype en voorkeurstijl</a:t>
            </a:r>
            <a:r>
              <a:rPr lang="nl-NL" sz="4000" i="1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nl-NL" sz="40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Pionier, Netwerker</a:t>
            </a:r>
            <a:r>
              <a:rPr lang="nl-NL" sz="3600" i="1" dirty="0"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Presteerder</a:t>
            </a:r>
            <a:r>
              <a:rPr lang="nl-NL" sz="3600" i="1" dirty="0"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Strateeg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 err="1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Verankeraar</a:t>
            </a:r>
            <a:r>
              <a:rPr lang="nl-NL" sz="3600" i="1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, Analyticus</a:t>
            </a:r>
            <a:r>
              <a:rPr lang="nl-NL" sz="3600" i="1" dirty="0">
                <a:ea typeface="Times New Roman" panose="02020603050405020304" pitchFamily="18" charset="0"/>
                <a:cs typeface="Arial" panose="020B0604020202020204" pitchFamily="34" charset="0"/>
              </a:rPr>
              <a:t>,</a:t>
            </a: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nl-NL" sz="3600" i="1" dirty="0">
                <a:solidFill>
                  <a:schemeClr val="accent4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Teamspeler, Helper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endParaRPr lang="nl-NL" sz="3600" i="1" dirty="0">
              <a:solidFill>
                <a:schemeClr val="accent4">
                  <a:lumMod val="75000"/>
                </a:schemeClr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Expressief</a:t>
            </a:r>
            <a:r>
              <a:rPr lang="nl-NL" sz="3600" i="1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Directief</a:t>
            </a:r>
            <a:r>
              <a:rPr lang="nl-NL" sz="3600" i="1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sz="3600" i="1" dirty="0">
                <a:solidFill>
                  <a:srgbClr val="7030A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Nadenkend</a:t>
            </a:r>
            <a:r>
              <a:rPr lang="nl-NL" sz="3600" i="1" dirty="0">
                <a:ea typeface="Times New Roman" panose="02020603050405020304" pitchFamily="18" charset="0"/>
                <a:cs typeface="Arial" panose="020B0604020202020204" pitchFamily="34" charset="0"/>
              </a:rPr>
              <a:t>, </a:t>
            </a:r>
            <a:r>
              <a:rPr lang="nl-NL" sz="3600" i="1" dirty="0">
                <a:solidFill>
                  <a:schemeClr val="accent4">
                    <a:lumMod val="75000"/>
                  </a:schemeClr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Vriendelijk</a:t>
            </a:r>
          </a:p>
        </p:txBody>
      </p:sp>
      <p:pic>
        <p:nvPicPr>
          <p:cNvPr id="5" name="Tijdelijke aanduiding voor inhoud 4" descr="Logo_RAR_footer2">
            <a:extLst>
              <a:ext uri="{FF2B5EF4-FFF2-40B4-BE49-F238E27FC236}">
                <a16:creationId xmlns:a16="http://schemas.microsoft.com/office/drawing/2014/main" id="{D17B3BFB-7C85-4D86-9FC1-BF7FF1FCDEC3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0637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EDB18134-B461-4BCB-83C2-77FF7DE3C7A9}"/>
              </a:ext>
            </a:extLst>
          </p:cNvPr>
          <p:cNvSpPr/>
          <p:nvPr/>
        </p:nvSpPr>
        <p:spPr>
          <a:xfrm>
            <a:off x="2744665" y="906805"/>
            <a:ext cx="6702670" cy="5037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nl-NL" sz="3200" b="1" i="1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Omgaan met </a:t>
            </a:r>
            <a:r>
              <a:rPr lang="nl-NL" sz="3200" b="1" i="1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geadviseerden</a:t>
            </a:r>
            <a:r>
              <a:rPr lang="nl-NL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nl-NL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vinden van opdrachtgever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rollen/conflicten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vaardigheden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gespreksstijlen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gesprekken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als men niet weet wat te doen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nl-NL" sz="3600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weerstand</a:t>
            </a:r>
            <a:endParaRPr lang="nl-NL" sz="3600" dirty="0">
              <a:solidFill>
                <a:schemeClr val="accent6">
                  <a:lumMod val="75000"/>
                </a:schemeClr>
              </a:solidFill>
              <a:latin typeface="Futura Bk BT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4" name="Tijdelijke aanduiding voor inhoud 4" descr="Logo_RAR_footer2">
            <a:extLst>
              <a:ext uri="{FF2B5EF4-FFF2-40B4-BE49-F238E27FC236}">
                <a16:creationId xmlns:a16="http://schemas.microsoft.com/office/drawing/2014/main" id="{B0CA8BAF-5C28-4A8B-B456-B2DA1EEBB82C}"/>
              </a:ext>
            </a:extLst>
          </p:cNvPr>
          <p:cNvPicPr>
            <a:picLocks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92" y="5922616"/>
            <a:ext cx="1676400" cy="74195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306497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829311-5E8E-41A9-AD31-1BF75B4CF9A4}"/>
</file>

<file path=customXml/itemProps2.xml><?xml version="1.0" encoding="utf-8"?>
<ds:datastoreItem xmlns:ds="http://schemas.openxmlformats.org/officeDocument/2006/customXml" ds:itemID="{4D7641C5-3B1A-45E9-BFF1-41695E6AE772}"/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190</Words>
  <Application>Microsoft Office PowerPoint</Application>
  <PresentationFormat>Breedbeeld</PresentationFormat>
  <Paragraphs>122</Paragraphs>
  <Slides>15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Futura Bk BT</vt:lpstr>
      <vt:lpstr>Symbol</vt:lpstr>
      <vt:lpstr>Times New Roman</vt:lpstr>
      <vt:lpstr>Kantoorthema</vt:lpstr>
      <vt:lpstr>Bitmapafbeelding</vt:lpstr>
      <vt:lpstr>Het Adviesproces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Henk Huitsing</dc:creator>
  <cp:lastModifiedBy>Mathé van der Velden</cp:lastModifiedBy>
  <cp:revision>25</cp:revision>
  <cp:lastPrinted>2019-12-09T13:30:34Z</cp:lastPrinted>
  <dcterms:created xsi:type="dcterms:W3CDTF">2019-11-11T14:42:54Z</dcterms:created>
  <dcterms:modified xsi:type="dcterms:W3CDTF">2019-12-10T13:28:39Z</dcterms:modified>
</cp:coreProperties>
</file>