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Masters/slideMaster1.xml" ContentType="application/vnd.openxmlformats-officedocument.presentationml.slideMaster+xml"/>
  <Override PartName="/ppt/notesSlides/notesSlide1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91" r:id="rId2"/>
    <p:sldId id="257" r:id="rId3"/>
    <p:sldId id="292" r:id="rId4"/>
    <p:sldId id="280" r:id="rId5"/>
    <p:sldId id="270" r:id="rId6"/>
    <p:sldId id="310" r:id="rId7"/>
    <p:sldId id="299" r:id="rId8"/>
    <p:sldId id="321" r:id="rId9"/>
    <p:sldId id="312" r:id="rId10"/>
    <p:sldId id="324" r:id="rId11"/>
    <p:sldId id="327" r:id="rId12"/>
    <p:sldId id="301" r:id="rId13"/>
    <p:sldId id="313" r:id="rId14"/>
    <p:sldId id="314" r:id="rId15"/>
    <p:sldId id="315" r:id="rId16"/>
    <p:sldId id="316" r:id="rId17"/>
    <p:sldId id="318" r:id="rId18"/>
    <p:sldId id="323" r:id="rId19"/>
    <p:sldId id="322" r:id="rId20"/>
    <p:sldId id="329" r:id="rId21"/>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 " initials="" lastIdx="1" clrIdx="0">
    <p:extLst>
      <p:ext uri="{19B8F6BF-5375-455C-9EA6-DF929625EA0E}">
        <p15:presenceInfo xmlns:p15="http://schemas.microsoft.com/office/powerpoint/2012/main" userId="f5c863c39979eb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3" autoAdjust="0"/>
    <p:restoredTop sz="84085" autoAdjust="0"/>
  </p:normalViewPr>
  <p:slideViewPr>
    <p:cSldViewPr>
      <p:cViewPr varScale="1">
        <p:scale>
          <a:sx n="72" d="100"/>
          <a:sy n="72" d="100"/>
        </p:scale>
        <p:origin x="1752" y="4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9DBAF1-BF70-4E8F-A821-88DE755FCA21}" type="datetimeFigureOut">
              <a:rPr lang="nl-NL" smtClean="0"/>
              <a:t>9-12-2019</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10D84C-723B-423E-A32A-FED0A934D227}" type="slidenum">
              <a:rPr lang="nl-NL" smtClean="0"/>
              <a:t>‹nr.›</a:t>
            </a:fld>
            <a:endParaRPr lang="nl-NL"/>
          </a:p>
        </p:txBody>
      </p:sp>
    </p:spTree>
    <p:extLst>
      <p:ext uri="{BB962C8B-B14F-4D97-AF65-F5344CB8AC3E}">
        <p14:creationId xmlns:p14="http://schemas.microsoft.com/office/powerpoint/2010/main" val="2455998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310D84C-723B-423E-A32A-FED0A934D227}" type="slidenum">
              <a:rPr lang="nl-NL" smtClean="0"/>
              <a:t>1</a:t>
            </a:fld>
            <a:endParaRPr lang="nl-NL"/>
          </a:p>
        </p:txBody>
      </p:sp>
    </p:spTree>
    <p:extLst>
      <p:ext uri="{BB962C8B-B14F-4D97-AF65-F5344CB8AC3E}">
        <p14:creationId xmlns:p14="http://schemas.microsoft.com/office/powerpoint/2010/main" val="2869267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 twee jaar bekend dat vanaf 25 mei 2018 de AVG van kracht zou zijn, toch zijn we daar niet klaar voor</a:t>
            </a:r>
          </a:p>
          <a:p>
            <a:r>
              <a:rPr lang="nl-NL" dirty="0"/>
              <a:t>Ons zaaksysteem moet het inrichten van zaken op het gebied van privacy ondersteunen, wat vraagt om een verfijndere vernietigings- en autorisatiefunctionaliteit. Afscherming van gegevens op het niveau van documenten en zaakgegevens is nodig.</a:t>
            </a:r>
          </a:p>
          <a:p>
            <a:r>
              <a:rPr lang="nl-NL" dirty="0"/>
              <a:t>Vanuit de Regie op eigen gegevens is er functionaliteit op </a:t>
            </a:r>
            <a:r>
              <a:rPr lang="nl-NL" dirty="0" err="1"/>
              <a:t>dataportabiliteit</a:t>
            </a:r>
            <a:r>
              <a:rPr lang="nl-NL" dirty="0"/>
              <a:t> noodzakelijk.</a:t>
            </a:r>
            <a:r>
              <a:rPr lang="nl-NL" baseline="0" dirty="0"/>
              <a:t>  Er is een wettelijke verplichting om gegevens in een gestructureerd en veelgebruikt </a:t>
            </a:r>
            <a:r>
              <a:rPr lang="nl-NL" baseline="0" dirty="0" err="1"/>
              <a:t>machineleesbaar</a:t>
            </a:r>
            <a:r>
              <a:rPr lang="nl-NL" baseline="0" dirty="0"/>
              <a:t> formaat te verstrekken. Dit betekent standaardisatie van metadata, formaten en koppelvlakken.</a:t>
            </a:r>
          </a:p>
          <a:p>
            <a:r>
              <a:rPr lang="nl-NL" baseline="0" dirty="0"/>
              <a:t>De AVG of onze omgeving veranderd, ofwel het water werd warmer, maar wij zijn nog niet tot actie overgegaan.</a:t>
            </a:r>
          </a:p>
          <a:p>
            <a:r>
              <a:rPr lang="nl-NL" baseline="0" dirty="0"/>
              <a:t>Daarnaast PIA en BIA en RIA te combineren. Zeg maar: archivering, beveiliging en privacy </a:t>
            </a:r>
            <a:r>
              <a:rPr lang="nl-NL" baseline="0" dirty="0" err="1"/>
              <a:t>by</a:t>
            </a:r>
            <a:r>
              <a:rPr lang="nl-NL" baseline="0" dirty="0"/>
              <a:t> design in 1 x!</a:t>
            </a:r>
            <a:endParaRPr lang="nl-NL" dirty="0"/>
          </a:p>
          <a:p>
            <a:endParaRPr lang="nl-NL" dirty="0"/>
          </a:p>
        </p:txBody>
      </p:sp>
      <p:sp>
        <p:nvSpPr>
          <p:cNvPr id="4" name="Tijdelijke aanduiding voor dianummer 3"/>
          <p:cNvSpPr>
            <a:spLocks noGrp="1"/>
          </p:cNvSpPr>
          <p:nvPr>
            <p:ph type="sldNum" sz="quarter" idx="5"/>
          </p:nvPr>
        </p:nvSpPr>
        <p:spPr/>
        <p:txBody>
          <a:bodyPr/>
          <a:lstStyle/>
          <a:p>
            <a:fld id="{4310D84C-723B-423E-A32A-FED0A934D227}" type="slidenum">
              <a:rPr lang="nl-NL" smtClean="0"/>
              <a:t>11</a:t>
            </a:fld>
            <a:endParaRPr lang="nl-NL"/>
          </a:p>
        </p:txBody>
      </p:sp>
    </p:spTree>
    <p:extLst>
      <p:ext uri="{BB962C8B-B14F-4D97-AF65-F5344CB8AC3E}">
        <p14:creationId xmlns:p14="http://schemas.microsoft.com/office/powerpoint/2010/main" val="3445781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Zoals</a:t>
            </a:r>
            <a:r>
              <a:rPr lang="nl-NL" baseline="0" dirty="0"/>
              <a:t> gezegd moet informatie vanaf de creatie gedurende de gehele bewaartermijn beheerd worden. De bewaartermijn kan verschillen van enkele maanden tot tientallen jaren, of – voor ongeveer 5 tot 10 % van alle informatie – voor de eeuwigheid. De informatie moet vanaf het moment van creatie of ontvangst gedurende de gehele bewaartermijn beschikbaar en bruikbaar zijn voor iedereen die daar recht op heeft. Door het informatiebeheer te integreren met digitaal (zaakgericht) werken, wordt het mogelijk het informatiebeheer vooraan in het proces in te richten. Dit betekent dat er exportfunctionaliteit naar het e-depot in het zaaksysteem moet komen en dat een </a:t>
            </a:r>
            <a:r>
              <a:rPr lang="nl-NL" baseline="0" dirty="0" err="1"/>
              <a:t>metadataschema</a:t>
            </a:r>
            <a:r>
              <a:rPr lang="nl-NL" baseline="0" dirty="0"/>
              <a:t> voor het zaaksysteem moeten worden opgesteld en de beheerorganisatie hiervoor ingericht moet worden. Op de middellange termijn moet er een koppelvlak zaaksysteem – e-depot komen, op basis van een gestandaardiseerd uitwisselingsformaat.</a:t>
            </a:r>
            <a:endParaRPr lang="nl-NL" dirty="0"/>
          </a:p>
          <a:p>
            <a:endParaRPr lang="nl-NL" dirty="0"/>
          </a:p>
        </p:txBody>
      </p:sp>
      <p:sp>
        <p:nvSpPr>
          <p:cNvPr id="4" name="Tijdelijke aanduiding voor dianummer 3"/>
          <p:cNvSpPr>
            <a:spLocks noGrp="1"/>
          </p:cNvSpPr>
          <p:nvPr>
            <p:ph type="sldNum" sz="quarter" idx="5"/>
          </p:nvPr>
        </p:nvSpPr>
        <p:spPr/>
        <p:txBody>
          <a:bodyPr/>
          <a:lstStyle/>
          <a:p>
            <a:fld id="{4310D84C-723B-423E-A32A-FED0A934D227}" type="slidenum">
              <a:rPr lang="nl-NL" smtClean="0"/>
              <a:t>12</a:t>
            </a:fld>
            <a:endParaRPr lang="nl-NL"/>
          </a:p>
        </p:txBody>
      </p:sp>
    </p:spTree>
    <p:extLst>
      <p:ext uri="{BB962C8B-B14F-4D97-AF65-F5344CB8AC3E}">
        <p14:creationId xmlns:p14="http://schemas.microsoft.com/office/powerpoint/2010/main" val="2474179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 digitale agenda 2020 van de VNG richt zich op samenwerking, collectivisering en een betere taakuitvoering door gemeenten te stimuleren en burgers</a:t>
            </a:r>
            <a:r>
              <a:rPr lang="nl-NL" baseline="0" dirty="0"/>
              <a:t> een betere en meer toekomstbestendige informatievoorziening te bieden. Het doel van massaal digitaal werken is om de taakuitvoering zo efficiënt mogelijk te laten verlopen voor alle partijen. De common </a:t>
            </a:r>
            <a:r>
              <a:rPr lang="nl-NL" baseline="0" dirty="0" err="1"/>
              <a:t>ground</a:t>
            </a:r>
            <a:r>
              <a:rPr lang="nl-NL" baseline="0" dirty="0"/>
              <a:t> gedachte vraagt om flexibiliteit en herbruikbaarheid. Een goede en betrouwbare uitwisseling van gegevens vraagt om standaardisatie: open standaarden, afspraken, protocollen en procedures. Daarmee zijn we terug bij het </a:t>
            </a:r>
            <a:r>
              <a:rPr lang="nl-NL" baseline="0" dirty="0" err="1"/>
              <a:t>metadataschema</a:t>
            </a:r>
            <a:r>
              <a:rPr lang="nl-NL" baseline="0" dirty="0"/>
              <a:t>. Daarnaast moet het zaaksysteem worden aangepast aan standaarden en nieuwe versies daarvan. Vanwege de inrichtingsvrijheid van gemeenten m.b.t de </a:t>
            </a:r>
            <a:r>
              <a:rPr lang="nl-NL" baseline="0" dirty="0" err="1"/>
              <a:t>gegevenslaag</a:t>
            </a:r>
            <a:r>
              <a:rPr lang="nl-NL" baseline="0" dirty="0"/>
              <a:t>, is het gewenst dat de procesbesturings-, gegevens- en </a:t>
            </a:r>
            <a:r>
              <a:rPr lang="nl-NL" baseline="0" dirty="0" err="1"/>
              <a:t>interactielaag</a:t>
            </a:r>
            <a:r>
              <a:rPr lang="nl-NL" baseline="0" dirty="0"/>
              <a:t> in het zaaksysteem gescheiden worden.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dirty="0"/>
              <a:t>Groningen voert nu een POC uit met het proces aanvragen gehandicapten parkeerkaart. In huidige </a:t>
            </a:r>
            <a:r>
              <a:rPr lang="nl-NL" baseline="0" dirty="0" err="1"/>
              <a:t>presentaies</a:t>
            </a:r>
            <a:r>
              <a:rPr lang="nl-NL" baseline="0" dirty="0"/>
              <a:t> architecten/VNG realisatie zie ik nog geen duidelijk standpunt over overbrenging naar </a:t>
            </a:r>
            <a:r>
              <a:rPr lang="nl-NL" baseline="0" dirty="0" err="1"/>
              <a:t>edepot</a:t>
            </a:r>
            <a:r>
              <a:rPr lang="nl-NL" baseline="0" dirty="0"/>
              <a:t>. </a:t>
            </a:r>
            <a:endParaRPr lang="nl-NL" dirty="0"/>
          </a:p>
          <a:p>
            <a:endParaRPr lang="nl-NL" dirty="0"/>
          </a:p>
        </p:txBody>
      </p:sp>
      <p:sp>
        <p:nvSpPr>
          <p:cNvPr id="4" name="Tijdelijke aanduiding voor dianummer 3"/>
          <p:cNvSpPr>
            <a:spLocks noGrp="1"/>
          </p:cNvSpPr>
          <p:nvPr>
            <p:ph type="sldNum" sz="quarter" idx="5"/>
          </p:nvPr>
        </p:nvSpPr>
        <p:spPr/>
        <p:txBody>
          <a:bodyPr/>
          <a:lstStyle/>
          <a:p>
            <a:fld id="{4310D84C-723B-423E-A32A-FED0A934D227}" type="slidenum">
              <a:rPr lang="nl-NL" smtClean="0"/>
              <a:t>13</a:t>
            </a:fld>
            <a:endParaRPr lang="nl-NL"/>
          </a:p>
        </p:txBody>
      </p:sp>
    </p:spTree>
    <p:extLst>
      <p:ext uri="{BB962C8B-B14F-4D97-AF65-F5344CB8AC3E}">
        <p14:creationId xmlns:p14="http://schemas.microsoft.com/office/powerpoint/2010/main" val="37962996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huidige informatiebeheersystemen richten zich op ongestructureerde documenten en de metadata waarmee die ongestructureerde documenten worden ontsloten en beheerd. Door verregaande digitalisering en het stelsel van basisregistraties ontstaan mogelijkheden</a:t>
            </a:r>
            <a:r>
              <a:rPr lang="nl-NL" baseline="0" dirty="0"/>
              <a:t> om ongestructureerde informatie en gestructureerde gegevens met elkaar te verbinden en de informatie vanuit een </a:t>
            </a:r>
            <a:r>
              <a:rPr lang="nl-NL" baseline="0" dirty="0" err="1"/>
              <a:t>enterprise</a:t>
            </a:r>
            <a:r>
              <a:rPr lang="nl-NL" baseline="0" dirty="0"/>
              <a:t> content te beheren. Het informatiebeheer zal zich met duurzame toegankelijkheid en tijdige vernietiging van data en bestanden gaan bezighouden.</a:t>
            </a:r>
          </a:p>
          <a:p>
            <a:r>
              <a:rPr lang="nl-NL" baseline="0" dirty="0"/>
              <a:t>Het zaaksysteem, DMA of anderszins  moet uiteindelijk ook andere data- en informatieobjecten kunnen opslaan en raadpleegbaar maken, denk bijvoorbeeld aan websites, algoritmen, </a:t>
            </a:r>
            <a:r>
              <a:rPr lang="nl-NL" baseline="0" dirty="0" err="1"/>
              <a:t>videotulen</a:t>
            </a:r>
            <a:r>
              <a:rPr lang="nl-NL" baseline="0" dirty="0"/>
              <a:t>, klantcontactregistraties, GML-bestanden</a:t>
            </a:r>
            <a:endParaRPr lang="nl-NL" dirty="0"/>
          </a:p>
          <a:p>
            <a:endParaRPr lang="nl-NL" dirty="0"/>
          </a:p>
        </p:txBody>
      </p:sp>
      <p:sp>
        <p:nvSpPr>
          <p:cNvPr id="4" name="Tijdelijke aanduiding voor dianummer 3"/>
          <p:cNvSpPr>
            <a:spLocks noGrp="1"/>
          </p:cNvSpPr>
          <p:nvPr>
            <p:ph type="sldNum" sz="quarter" idx="5"/>
          </p:nvPr>
        </p:nvSpPr>
        <p:spPr/>
        <p:txBody>
          <a:bodyPr/>
          <a:lstStyle/>
          <a:p>
            <a:fld id="{4310D84C-723B-423E-A32A-FED0A934D227}" type="slidenum">
              <a:rPr lang="nl-NL" smtClean="0"/>
              <a:t>14</a:t>
            </a:fld>
            <a:endParaRPr lang="nl-NL"/>
          </a:p>
        </p:txBody>
      </p:sp>
    </p:spTree>
    <p:extLst>
      <p:ext uri="{BB962C8B-B14F-4D97-AF65-F5344CB8AC3E}">
        <p14:creationId xmlns:p14="http://schemas.microsoft.com/office/powerpoint/2010/main" val="3645335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Actieve openbaarheid zoals deze in de Wet Open Overheid wordt voorgesteld, betekent dat overheden op eigen initiatief informatie die daarvoor is aangewezen openbaar maakt</a:t>
            </a:r>
            <a:r>
              <a:rPr lang="nl-NL" baseline="0" dirty="0"/>
              <a:t> voor burgers en bedrijven, met als doelstelling een vergroting van de transparantie.  Open data en hergebruik overheidsinformatie lijken hiervan in het verlengde te liggen, maar hier ligt de nadruk op het hergebruik. De gegevensbescherming zoals vastgelegd in de AVG is hierbij beperkend (evenals de auteurswet) en daarin ligt dan ook de uitdaging.</a:t>
            </a:r>
          </a:p>
          <a:p>
            <a:r>
              <a:rPr lang="nl-NL" baseline="0" dirty="0"/>
              <a:t>Er moet functionaliteit komen om gegevens te kunnen afdekken voor publicatie, waarbij beide eindversies in het systeem moeten kunnen worden beheerd, </a:t>
            </a:r>
            <a:r>
              <a:rPr lang="nl-NL" baseline="0" dirty="0" err="1"/>
              <a:t>Linked</a:t>
            </a:r>
            <a:r>
              <a:rPr lang="nl-NL" baseline="0" dirty="0"/>
              <a:t> open data moet mogelijk gemaakt worden en de diverse rollen moeten geïmplementeerd worden, om selectief toegang te kunnen verlenen aan externen, ketenpartners, burgers en bedrijven in het kader van de actieve openbaarheid in relatie tot AVG en auteurswet.</a:t>
            </a:r>
          </a:p>
          <a:p>
            <a:r>
              <a:rPr lang="nl-NL" baseline="0" dirty="0"/>
              <a:t>Ook Groningen participeert in de proeftuinen VNG en houdt momenteel een </a:t>
            </a:r>
            <a:r>
              <a:rPr lang="nl-NL" baseline="0" dirty="0" err="1"/>
              <a:t>quick</a:t>
            </a:r>
            <a:r>
              <a:rPr lang="nl-NL" baseline="0" dirty="0"/>
              <a:t> scan.</a:t>
            </a:r>
            <a:endParaRPr lang="nl-NL" dirty="0"/>
          </a:p>
          <a:p>
            <a:endParaRPr lang="nl-NL" dirty="0"/>
          </a:p>
        </p:txBody>
      </p:sp>
      <p:sp>
        <p:nvSpPr>
          <p:cNvPr id="4" name="Tijdelijke aanduiding voor dianummer 3"/>
          <p:cNvSpPr>
            <a:spLocks noGrp="1"/>
          </p:cNvSpPr>
          <p:nvPr>
            <p:ph type="sldNum" sz="quarter" idx="5"/>
          </p:nvPr>
        </p:nvSpPr>
        <p:spPr/>
        <p:txBody>
          <a:bodyPr/>
          <a:lstStyle/>
          <a:p>
            <a:fld id="{4310D84C-723B-423E-A32A-FED0A934D227}" type="slidenum">
              <a:rPr lang="nl-NL" smtClean="0"/>
              <a:t>15</a:t>
            </a:fld>
            <a:endParaRPr lang="nl-NL"/>
          </a:p>
        </p:txBody>
      </p:sp>
    </p:spTree>
    <p:extLst>
      <p:ext uri="{BB962C8B-B14F-4D97-AF65-F5344CB8AC3E}">
        <p14:creationId xmlns:p14="http://schemas.microsoft.com/office/powerpoint/2010/main" val="37834480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In ons zaaksysteem gaan we ervan uit dat iedere overheidsorganisatie in een keten zijn eigen zaken afhandelt. Ketenpartners communiceren met elkaar door berichtenuitwisseling tussen zaaksystemen.</a:t>
            </a:r>
            <a:r>
              <a:rPr lang="nl-NL" baseline="0" dirty="0"/>
              <a:t> Het is nog maar de vraag of het ook daadwerkelijk zo werkt, maar uitgaande van deze insteek is de impact voor het informatiebeheer vooral te vinden op het vlak van afspraken over verantwoordelijkheid voor informatie en uitwisseling van gegevens. De ontwikkelingen op het gebied van massaal digitaal werken en de common </a:t>
            </a:r>
            <a:r>
              <a:rPr lang="nl-NL" baseline="0" dirty="0" err="1"/>
              <a:t>ground</a:t>
            </a:r>
            <a:r>
              <a:rPr lang="nl-NL" baseline="0" dirty="0"/>
              <a:t> gedachte zullen hier zeker invloed op gaan hebben.</a:t>
            </a:r>
            <a:endParaRPr lang="nl-NL" dirty="0"/>
          </a:p>
          <a:p>
            <a:endParaRPr lang="nl-NL" dirty="0"/>
          </a:p>
        </p:txBody>
      </p:sp>
      <p:sp>
        <p:nvSpPr>
          <p:cNvPr id="4" name="Tijdelijke aanduiding voor dianummer 3"/>
          <p:cNvSpPr>
            <a:spLocks noGrp="1"/>
          </p:cNvSpPr>
          <p:nvPr>
            <p:ph type="sldNum" sz="quarter" idx="5"/>
          </p:nvPr>
        </p:nvSpPr>
        <p:spPr/>
        <p:txBody>
          <a:bodyPr/>
          <a:lstStyle/>
          <a:p>
            <a:fld id="{4310D84C-723B-423E-A32A-FED0A934D227}" type="slidenum">
              <a:rPr lang="nl-NL" smtClean="0"/>
              <a:t>16</a:t>
            </a:fld>
            <a:endParaRPr lang="nl-NL"/>
          </a:p>
        </p:txBody>
      </p:sp>
    </p:spTree>
    <p:extLst>
      <p:ext uri="{BB962C8B-B14F-4D97-AF65-F5344CB8AC3E}">
        <p14:creationId xmlns:p14="http://schemas.microsoft.com/office/powerpoint/2010/main" val="2105043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310D84C-723B-423E-A32A-FED0A934D227}" type="slidenum">
              <a:rPr lang="nl-NL" smtClean="0"/>
              <a:t>2</a:t>
            </a:fld>
            <a:endParaRPr lang="nl-NL"/>
          </a:p>
        </p:txBody>
      </p:sp>
    </p:spTree>
    <p:extLst>
      <p:ext uri="{BB962C8B-B14F-4D97-AF65-F5344CB8AC3E}">
        <p14:creationId xmlns:p14="http://schemas.microsoft.com/office/powerpoint/2010/main" val="1355504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310D84C-723B-423E-A32A-FED0A934D227}" type="slidenum">
              <a:rPr lang="nl-NL" smtClean="0"/>
              <a:t>3</a:t>
            </a:fld>
            <a:endParaRPr lang="nl-NL"/>
          </a:p>
        </p:txBody>
      </p:sp>
    </p:spTree>
    <p:extLst>
      <p:ext uri="{BB962C8B-B14F-4D97-AF65-F5344CB8AC3E}">
        <p14:creationId xmlns:p14="http://schemas.microsoft.com/office/powerpoint/2010/main" val="3586295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baseline="0" dirty="0"/>
              <a:t>Informatiebeheer betreft alle informatie die word gecreëerd of ontvangen tijdens het uitvoeren van bedrijfsactiviteiten en transacties, ongeacht de vorm en de applicatie waarin de informatie gecreëerd op opgeslagen wordt. De informatie moet beheerd worden vanaf de creatie gedurende de volledige bewaartermijn; dit kan 1 jaar zijn, of oneindig. Overheidsinformatie moet authentiek, betrouwbaar, integer en bruikbaar zijn.</a:t>
            </a:r>
            <a:endParaRPr lang="nl-NL" dirty="0"/>
          </a:p>
          <a:p>
            <a:r>
              <a:rPr lang="nl-NL" dirty="0"/>
              <a:t>De toegang tot documenten,</a:t>
            </a:r>
            <a:r>
              <a:rPr lang="nl-NL" baseline="0" dirty="0"/>
              <a:t> data en cijfers in zaaksystemen en bedrijfsapplicaties van levensbelang voor organisatie</a:t>
            </a:r>
          </a:p>
          <a:p>
            <a:r>
              <a:rPr lang="nl-NL" baseline="0" dirty="0"/>
              <a:t>Zonder juiste informatie  is het onmogelijk om beleid of strategie te bepalen</a:t>
            </a:r>
          </a:p>
          <a:p>
            <a:r>
              <a:rPr lang="nl-NL" baseline="0" dirty="0"/>
              <a:t>Organisatie die verstoken is van informatie is lamgeslagen en in het voortbestaan bedreigd</a:t>
            </a:r>
          </a:p>
          <a:p>
            <a:r>
              <a:rPr lang="nl-NL" baseline="0" dirty="0"/>
              <a:t>Informatieverwerking en –beheer is </a:t>
            </a:r>
            <a:r>
              <a:rPr lang="nl-NL" baseline="0" dirty="0" err="1"/>
              <a:t>core</a:t>
            </a:r>
            <a:r>
              <a:rPr lang="nl-NL" baseline="0" dirty="0"/>
              <a:t> business van overheid</a:t>
            </a:r>
          </a:p>
          <a:p>
            <a:r>
              <a:rPr lang="nl-NL" baseline="0" dirty="0"/>
              <a:t>Correcte en volledige informatie is voor organisatie, burger en bestuur van belang, zeker in deze tijd van fake </a:t>
            </a:r>
            <a:r>
              <a:rPr lang="nl-NL" baseline="0" dirty="0" err="1"/>
              <a:t>news</a:t>
            </a:r>
            <a:endParaRPr lang="nl-NL" baseline="0" dirty="0"/>
          </a:p>
          <a:p>
            <a:r>
              <a:rPr lang="nl-NL" baseline="0" dirty="0"/>
              <a:t>College legt jaarlijks verantwoording af aan raad</a:t>
            </a:r>
          </a:p>
          <a:p>
            <a:r>
              <a:rPr lang="nl-NL" baseline="0" dirty="0"/>
              <a:t>Ondanks het grote belang van informatiebeheer, zijn wij heel lang afwachtend geweest, en dat zijn we aan het veranderen.</a:t>
            </a:r>
          </a:p>
        </p:txBody>
      </p:sp>
      <p:sp>
        <p:nvSpPr>
          <p:cNvPr id="4" name="Tijdelijke aanduiding voor dianummer 3"/>
          <p:cNvSpPr>
            <a:spLocks noGrp="1"/>
          </p:cNvSpPr>
          <p:nvPr>
            <p:ph type="sldNum" sz="quarter" idx="10"/>
          </p:nvPr>
        </p:nvSpPr>
        <p:spPr/>
        <p:txBody>
          <a:bodyPr/>
          <a:lstStyle/>
          <a:p>
            <a:fld id="{06DE26BB-582A-42E8-8114-59F398427C97}" type="slidenum">
              <a:rPr lang="nl-NL" smtClean="0"/>
              <a:t>5</a:t>
            </a:fld>
            <a:endParaRPr lang="nl-NL"/>
          </a:p>
        </p:txBody>
      </p:sp>
    </p:spTree>
    <p:extLst>
      <p:ext uri="{BB962C8B-B14F-4D97-AF65-F5344CB8AC3E}">
        <p14:creationId xmlns:p14="http://schemas.microsoft.com/office/powerpoint/2010/main" val="301567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310D84C-723B-423E-A32A-FED0A934D227}" type="slidenum">
              <a:rPr lang="nl-NL" smtClean="0"/>
              <a:t>6</a:t>
            </a:fld>
            <a:endParaRPr lang="nl-NL"/>
          </a:p>
        </p:txBody>
      </p:sp>
    </p:spTree>
    <p:extLst>
      <p:ext uri="{BB962C8B-B14F-4D97-AF65-F5344CB8AC3E}">
        <p14:creationId xmlns:p14="http://schemas.microsoft.com/office/powerpoint/2010/main" val="2120066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programma heeft de medewerkers betrokken in de planvorming. Was niet gemakkelijk, weerstand ontstond. Veel aandacht voor de medewerkers, TMA, Trainingen, voorrang bij interne mobiliteit, opleidingsmogelijkheden. Programma van Werk naar Werk. </a:t>
            </a:r>
          </a:p>
          <a:p>
            <a:r>
              <a:rPr lang="nl-NL" dirty="0"/>
              <a:t>Ook is de klant bij alle voorstellen betrokken. In gremia BVO. Hierdoor ontstond draagvlak, ook bij GMT. Uiteindelijk hebben we het GMT in laten zien dat zij probleemeigenaar zijn. </a:t>
            </a:r>
          </a:p>
          <a:p>
            <a:endParaRPr lang="nl-NL" dirty="0"/>
          </a:p>
        </p:txBody>
      </p:sp>
      <p:sp>
        <p:nvSpPr>
          <p:cNvPr id="4" name="Tijdelijke aanduiding voor dianummer 3"/>
          <p:cNvSpPr>
            <a:spLocks noGrp="1"/>
          </p:cNvSpPr>
          <p:nvPr>
            <p:ph type="sldNum" sz="quarter" idx="5"/>
          </p:nvPr>
        </p:nvSpPr>
        <p:spPr/>
        <p:txBody>
          <a:bodyPr/>
          <a:lstStyle/>
          <a:p>
            <a:fld id="{4310D84C-723B-423E-A32A-FED0A934D227}" type="slidenum">
              <a:rPr lang="nl-NL" smtClean="0"/>
              <a:t>7</a:t>
            </a:fld>
            <a:endParaRPr lang="nl-NL"/>
          </a:p>
        </p:txBody>
      </p:sp>
    </p:spTree>
    <p:extLst>
      <p:ext uri="{BB962C8B-B14F-4D97-AF65-F5344CB8AC3E}">
        <p14:creationId xmlns:p14="http://schemas.microsoft.com/office/powerpoint/2010/main" val="4190545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IB is deelaspect architectuur is kwaliteitseis uit kwaliteitssysteem. Drie hoofdprincipes architectuur: 1. IB vooraf inrichten in proces, 2. Duurzaam beheerd, 3. Centrale Regie op IB. Dit werken we concreet uit via deelprincipes. </a:t>
            </a:r>
          </a:p>
          <a:p>
            <a:r>
              <a:rPr lang="nl-NL" dirty="0"/>
              <a:t>IBB betreft uitgebreide beschrijving van de bedrijfsfunctie IB, en uitgangspunten zoals de bewaar strategieën, risicoclassificaties, kwaliteitszorg, procesgericht werken.  Maar ook visie op IB waarin gesteld wordt: alles digitaal.</a:t>
            </a:r>
          </a:p>
        </p:txBody>
      </p:sp>
      <p:sp>
        <p:nvSpPr>
          <p:cNvPr id="4" name="Tijdelijke aanduiding voor dianummer 3"/>
          <p:cNvSpPr>
            <a:spLocks noGrp="1"/>
          </p:cNvSpPr>
          <p:nvPr>
            <p:ph type="sldNum" sz="quarter" idx="5"/>
          </p:nvPr>
        </p:nvSpPr>
        <p:spPr/>
        <p:txBody>
          <a:bodyPr/>
          <a:lstStyle/>
          <a:p>
            <a:fld id="{4310D84C-723B-423E-A32A-FED0A934D227}" type="slidenum">
              <a:rPr lang="nl-NL" smtClean="0"/>
              <a:t>8</a:t>
            </a:fld>
            <a:endParaRPr lang="nl-NL"/>
          </a:p>
        </p:txBody>
      </p:sp>
    </p:spTree>
    <p:extLst>
      <p:ext uri="{BB962C8B-B14F-4D97-AF65-F5344CB8AC3E}">
        <p14:creationId xmlns:p14="http://schemas.microsoft.com/office/powerpoint/2010/main" val="4105359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dit schema is te zien hoe het de informatievoorziening verloopt in de gemeente. Uitganspunt is het coalitieakkoord. Dat wordt vervolgens vertaald naar een I-strategie. Jaarlijks wordt de business uitgevraagd over hun wensen ten aanzien van de informatievoorziening. De wensen en eisen (</a:t>
            </a:r>
            <a:r>
              <a:rPr lang="nl-NL" dirty="0" err="1"/>
              <a:t>demand</a:t>
            </a:r>
            <a:r>
              <a:rPr lang="nl-NL" dirty="0"/>
              <a:t>) worden vastgelegd in de BIP lijst. Belangrijke zaken worden voorgelegd aan de IT board. Alle </a:t>
            </a:r>
            <a:r>
              <a:rPr lang="nl-NL" dirty="0" err="1"/>
              <a:t>demand</a:t>
            </a:r>
            <a:r>
              <a:rPr lang="nl-NL" dirty="0"/>
              <a:t> wordt beoordeeld of er vanuit IB actie </a:t>
            </a:r>
            <a:r>
              <a:rPr lang="nl-NL" dirty="0" err="1"/>
              <a:t>ndig</a:t>
            </a:r>
            <a:r>
              <a:rPr lang="nl-NL" dirty="0"/>
              <a:t> is. </a:t>
            </a:r>
          </a:p>
        </p:txBody>
      </p:sp>
      <p:sp>
        <p:nvSpPr>
          <p:cNvPr id="4" name="Tijdelijke aanduiding voor dianummer 3"/>
          <p:cNvSpPr>
            <a:spLocks noGrp="1"/>
          </p:cNvSpPr>
          <p:nvPr>
            <p:ph type="sldNum" sz="quarter" idx="5"/>
          </p:nvPr>
        </p:nvSpPr>
        <p:spPr/>
        <p:txBody>
          <a:bodyPr/>
          <a:lstStyle/>
          <a:p>
            <a:fld id="{4310D84C-723B-423E-A32A-FED0A934D227}" type="slidenum">
              <a:rPr lang="nl-NL" smtClean="0"/>
              <a:t>9</a:t>
            </a:fld>
            <a:endParaRPr lang="nl-NL"/>
          </a:p>
        </p:txBody>
      </p:sp>
    </p:spTree>
    <p:extLst>
      <p:ext uri="{BB962C8B-B14F-4D97-AF65-F5344CB8AC3E}">
        <p14:creationId xmlns:p14="http://schemas.microsoft.com/office/powerpoint/2010/main" val="2539405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thema’s/ontwikkelingen zijn opgesteld door de </a:t>
            </a:r>
            <a:r>
              <a:rPr lang="nl-NL" dirty="0" err="1"/>
              <a:t>wg</a:t>
            </a:r>
            <a:r>
              <a:rPr lang="nl-NL" dirty="0"/>
              <a:t>. IB van </a:t>
            </a:r>
            <a:r>
              <a:rPr lang="nl-NL" dirty="0" err="1"/>
              <a:t>Dimpact</a:t>
            </a:r>
            <a:r>
              <a:rPr lang="nl-NL" dirty="0"/>
              <a:t> en bedoeld voor ontwikkeling van zaaksysteem. Maar zijn actueel op alle informatiebeheerfuncties. </a:t>
            </a:r>
          </a:p>
        </p:txBody>
      </p:sp>
      <p:sp>
        <p:nvSpPr>
          <p:cNvPr id="4" name="Tijdelijke aanduiding voor dianummer 3"/>
          <p:cNvSpPr>
            <a:spLocks noGrp="1"/>
          </p:cNvSpPr>
          <p:nvPr>
            <p:ph type="sldNum" sz="quarter" idx="5"/>
          </p:nvPr>
        </p:nvSpPr>
        <p:spPr/>
        <p:txBody>
          <a:bodyPr/>
          <a:lstStyle/>
          <a:p>
            <a:fld id="{4310D84C-723B-423E-A32A-FED0A934D227}" type="slidenum">
              <a:rPr lang="nl-NL" smtClean="0"/>
              <a:t>10</a:t>
            </a:fld>
            <a:endParaRPr lang="nl-NL"/>
          </a:p>
        </p:txBody>
      </p:sp>
    </p:spTree>
    <p:extLst>
      <p:ext uri="{BB962C8B-B14F-4D97-AF65-F5344CB8AC3E}">
        <p14:creationId xmlns:p14="http://schemas.microsoft.com/office/powerpoint/2010/main" val="1573323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1B0CC817-4A5F-4BEA-ADCC-AF33CE7888EA}" type="datetimeFigureOut">
              <a:rPr lang="nl-NL" smtClean="0"/>
              <a:t>9-12-2019</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A40CFA42-BB19-48C6-A84C-D23F38721442}" type="slidenum">
              <a:rPr lang="nl-NL" smtClean="0"/>
              <a:t>‹nr.›</a:t>
            </a:fld>
            <a:endParaRPr lang="nl-NL" dirty="0"/>
          </a:p>
        </p:txBody>
      </p:sp>
    </p:spTree>
    <p:extLst>
      <p:ext uri="{BB962C8B-B14F-4D97-AF65-F5344CB8AC3E}">
        <p14:creationId xmlns:p14="http://schemas.microsoft.com/office/powerpoint/2010/main" val="1160035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1B0CC817-4A5F-4BEA-ADCC-AF33CE7888EA}" type="datetimeFigureOut">
              <a:rPr lang="nl-NL" smtClean="0"/>
              <a:t>9-12-2019</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A40CFA42-BB19-48C6-A84C-D23F38721442}" type="slidenum">
              <a:rPr lang="nl-NL" smtClean="0"/>
              <a:t>‹nr.›</a:t>
            </a:fld>
            <a:endParaRPr lang="nl-NL" dirty="0"/>
          </a:p>
        </p:txBody>
      </p:sp>
    </p:spTree>
    <p:extLst>
      <p:ext uri="{BB962C8B-B14F-4D97-AF65-F5344CB8AC3E}">
        <p14:creationId xmlns:p14="http://schemas.microsoft.com/office/powerpoint/2010/main" val="2818631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1B0CC817-4A5F-4BEA-ADCC-AF33CE7888EA}" type="datetimeFigureOut">
              <a:rPr lang="nl-NL" smtClean="0"/>
              <a:t>9-12-2019</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A40CFA42-BB19-48C6-A84C-D23F38721442}" type="slidenum">
              <a:rPr lang="nl-NL" smtClean="0"/>
              <a:t>‹nr.›</a:t>
            </a:fld>
            <a:endParaRPr lang="nl-NL" dirty="0"/>
          </a:p>
        </p:txBody>
      </p:sp>
    </p:spTree>
    <p:extLst>
      <p:ext uri="{BB962C8B-B14F-4D97-AF65-F5344CB8AC3E}">
        <p14:creationId xmlns:p14="http://schemas.microsoft.com/office/powerpoint/2010/main" val="1820819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1B0CC817-4A5F-4BEA-ADCC-AF33CE7888EA}" type="datetimeFigureOut">
              <a:rPr lang="nl-NL" smtClean="0"/>
              <a:t>9-12-2019</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A40CFA42-BB19-48C6-A84C-D23F38721442}" type="slidenum">
              <a:rPr lang="nl-NL" smtClean="0"/>
              <a:t>‹nr.›</a:t>
            </a:fld>
            <a:endParaRPr lang="nl-NL" dirty="0"/>
          </a:p>
        </p:txBody>
      </p:sp>
    </p:spTree>
    <p:extLst>
      <p:ext uri="{BB962C8B-B14F-4D97-AF65-F5344CB8AC3E}">
        <p14:creationId xmlns:p14="http://schemas.microsoft.com/office/powerpoint/2010/main" val="18789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1B0CC817-4A5F-4BEA-ADCC-AF33CE7888EA}" type="datetimeFigureOut">
              <a:rPr lang="nl-NL" smtClean="0"/>
              <a:t>9-12-2019</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A40CFA42-BB19-48C6-A84C-D23F38721442}" type="slidenum">
              <a:rPr lang="nl-NL" smtClean="0"/>
              <a:t>‹nr.›</a:t>
            </a:fld>
            <a:endParaRPr lang="nl-NL" dirty="0"/>
          </a:p>
        </p:txBody>
      </p:sp>
    </p:spTree>
    <p:extLst>
      <p:ext uri="{BB962C8B-B14F-4D97-AF65-F5344CB8AC3E}">
        <p14:creationId xmlns:p14="http://schemas.microsoft.com/office/powerpoint/2010/main" val="26886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1B0CC817-4A5F-4BEA-ADCC-AF33CE7888EA}" type="datetimeFigureOut">
              <a:rPr lang="nl-NL" smtClean="0"/>
              <a:t>9-12-2019</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A40CFA42-BB19-48C6-A84C-D23F38721442}" type="slidenum">
              <a:rPr lang="nl-NL" smtClean="0"/>
              <a:t>‹nr.›</a:t>
            </a:fld>
            <a:endParaRPr lang="nl-NL" dirty="0"/>
          </a:p>
        </p:txBody>
      </p:sp>
    </p:spTree>
    <p:extLst>
      <p:ext uri="{BB962C8B-B14F-4D97-AF65-F5344CB8AC3E}">
        <p14:creationId xmlns:p14="http://schemas.microsoft.com/office/powerpoint/2010/main" val="1814383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1B0CC817-4A5F-4BEA-ADCC-AF33CE7888EA}" type="datetimeFigureOut">
              <a:rPr lang="nl-NL" smtClean="0"/>
              <a:t>9-12-2019</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A40CFA42-BB19-48C6-A84C-D23F38721442}" type="slidenum">
              <a:rPr lang="nl-NL" smtClean="0"/>
              <a:t>‹nr.›</a:t>
            </a:fld>
            <a:endParaRPr lang="nl-NL" dirty="0"/>
          </a:p>
        </p:txBody>
      </p:sp>
    </p:spTree>
    <p:extLst>
      <p:ext uri="{BB962C8B-B14F-4D97-AF65-F5344CB8AC3E}">
        <p14:creationId xmlns:p14="http://schemas.microsoft.com/office/powerpoint/2010/main" val="1579900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1B0CC817-4A5F-4BEA-ADCC-AF33CE7888EA}" type="datetimeFigureOut">
              <a:rPr lang="nl-NL" smtClean="0"/>
              <a:t>9-12-2019</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A40CFA42-BB19-48C6-A84C-D23F38721442}" type="slidenum">
              <a:rPr lang="nl-NL" smtClean="0"/>
              <a:t>‹nr.›</a:t>
            </a:fld>
            <a:endParaRPr lang="nl-NL" dirty="0"/>
          </a:p>
        </p:txBody>
      </p:sp>
    </p:spTree>
    <p:extLst>
      <p:ext uri="{BB962C8B-B14F-4D97-AF65-F5344CB8AC3E}">
        <p14:creationId xmlns:p14="http://schemas.microsoft.com/office/powerpoint/2010/main" val="1101913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1B0CC817-4A5F-4BEA-ADCC-AF33CE7888EA}" type="datetimeFigureOut">
              <a:rPr lang="nl-NL" smtClean="0"/>
              <a:t>9-12-2019</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A40CFA42-BB19-48C6-A84C-D23F38721442}" type="slidenum">
              <a:rPr lang="nl-NL" smtClean="0"/>
              <a:t>‹nr.›</a:t>
            </a:fld>
            <a:endParaRPr lang="nl-NL" dirty="0"/>
          </a:p>
        </p:txBody>
      </p:sp>
    </p:spTree>
    <p:extLst>
      <p:ext uri="{BB962C8B-B14F-4D97-AF65-F5344CB8AC3E}">
        <p14:creationId xmlns:p14="http://schemas.microsoft.com/office/powerpoint/2010/main" val="565188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1B0CC817-4A5F-4BEA-ADCC-AF33CE7888EA}" type="datetimeFigureOut">
              <a:rPr lang="nl-NL" smtClean="0"/>
              <a:t>9-12-2019</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A40CFA42-BB19-48C6-A84C-D23F38721442}" type="slidenum">
              <a:rPr lang="nl-NL" smtClean="0"/>
              <a:t>‹nr.›</a:t>
            </a:fld>
            <a:endParaRPr lang="nl-NL" dirty="0"/>
          </a:p>
        </p:txBody>
      </p:sp>
    </p:spTree>
    <p:extLst>
      <p:ext uri="{BB962C8B-B14F-4D97-AF65-F5344CB8AC3E}">
        <p14:creationId xmlns:p14="http://schemas.microsoft.com/office/powerpoint/2010/main" val="1676365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1B0CC817-4A5F-4BEA-ADCC-AF33CE7888EA}" type="datetimeFigureOut">
              <a:rPr lang="nl-NL" smtClean="0"/>
              <a:t>9-12-2019</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A40CFA42-BB19-48C6-A84C-D23F38721442}" type="slidenum">
              <a:rPr lang="nl-NL" smtClean="0"/>
              <a:t>‹nr.›</a:t>
            </a:fld>
            <a:endParaRPr lang="nl-NL" dirty="0"/>
          </a:p>
        </p:txBody>
      </p:sp>
    </p:spTree>
    <p:extLst>
      <p:ext uri="{BB962C8B-B14F-4D97-AF65-F5344CB8AC3E}">
        <p14:creationId xmlns:p14="http://schemas.microsoft.com/office/powerpoint/2010/main" val="2541120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0CC817-4A5F-4BEA-ADCC-AF33CE7888EA}" type="datetimeFigureOut">
              <a:rPr lang="nl-NL" smtClean="0"/>
              <a:t>9-12-2019</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0CFA42-BB19-48C6-A84C-D23F38721442}" type="slidenum">
              <a:rPr lang="nl-NL" smtClean="0"/>
              <a:t>‹nr.›</a:t>
            </a:fld>
            <a:endParaRPr lang="nl-NL" dirty="0"/>
          </a:p>
        </p:txBody>
      </p:sp>
    </p:spTree>
    <p:extLst>
      <p:ext uri="{BB962C8B-B14F-4D97-AF65-F5344CB8AC3E}">
        <p14:creationId xmlns:p14="http://schemas.microsoft.com/office/powerpoint/2010/main" val="42168999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cid:image001.png@01D57A90.74E8A2A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E1AD42-6888-4513-9327-8A17861A41BF}"/>
              </a:ext>
            </a:extLst>
          </p:cNvPr>
          <p:cNvSpPr>
            <a:spLocks noGrp="1"/>
          </p:cNvSpPr>
          <p:nvPr>
            <p:ph type="title"/>
          </p:nvPr>
        </p:nvSpPr>
        <p:spPr>
          <a:xfrm>
            <a:off x="683568" y="332656"/>
            <a:ext cx="8229600" cy="1728192"/>
          </a:xfrm>
        </p:spPr>
        <p:txBody>
          <a:bodyPr>
            <a:normAutofit/>
          </a:bodyPr>
          <a:lstStyle/>
          <a:p>
            <a:r>
              <a:rPr lang="nl-NL" b="1" dirty="0">
                <a:solidFill>
                  <a:schemeClr val="tx2">
                    <a:lumMod val="60000"/>
                    <a:lumOff val="40000"/>
                  </a:schemeClr>
                </a:solidFill>
              </a:rPr>
              <a:t>Informatiebeheer gemeente Groningen  </a:t>
            </a:r>
            <a:endParaRPr lang="nl-NL" sz="2200" b="1" i="1" dirty="0">
              <a:solidFill>
                <a:schemeClr val="tx2">
                  <a:lumMod val="60000"/>
                  <a:lumOff val="40000"/>
                </a:schemeClr>
              </a:solidFill>
            </a:endParaRPr>
          </a:p>
        </p:txBody>
      </p:sp>
      <p:pic>
        <p:nvPicPr>
          <p:cNvPr id="5" name="Picture 8">
            <a:extLst>
              <a:ext uri="{FF2B5EF4-FFF2-40B4-BE49-F238E27FC236}">
                <a16:creationId xmlns:a16="http://schemas.microsoft.com/office/drawing/2014/main" id="{3E233030-DE50-412F-931A-9F89C3F9306D}"/>
              </a:ext>
            </a:extLst>
          </p:cNvPr>
          <p:cNvPicPr preferRelativeResize="0">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42248" y="2348880"/>
            <a:ext cx="2516435" cy="1306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Tijdelijke aanduiding voor inhoud 8">
            <a:extLst>
              <a:ext uri="{FF2B5EF4-FFF2-40B4-BE49-F238E27FC236}">
                <a16:creationId xmlns:a16="http://schemas.microsoft.com/office/drawing/2014/main" id="{10EC5233-6100-447E-97E4-E461B8DBE915}"/>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85317" y="2852936"/>
            <a:ext cx="4670648" cy="2592288"/>
          </a:xfrm>
        </p:spPr>
      </p:pic>
    </p:spTree>
    <p:extLst>
      <p:ext uri="{BB962C8B-B14F-4D97-AF65-F5344CB8AC3E}">
        <p14:creationId xmlns:p14="http://schemas.microsoft.com/office/powerpoint/2010/main" val="1857114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8E73B8-7B91-4454-84C6-C64BE90C2E35}"/>
              </a:ext>
            </a:extLst>
          </p:cNvPr>
          <p:cNvSpPr>
            <a:spLocks noGrp="1"/>
          </p:cNvSpPr>
          <p:nvPr>
            <p:ph type="title"/>
          </p:nvPr>
        </p:nvSpPr>
        <p:spPr/>
        <p:txBody>
          <a:bodyPr>
            <a:normAutofit fontScale="90000"/>
          </a:bodyPr>
          <a:lstStyle/>
          <a:p>
            <a:r>
              <a:rPr lang="nl-NL" b="1" dirty="0"/>
              <a:t>6 inhoudelijke thema’s /vraagstukken</a:t>
            </a:r>
          </a:p>
        </p:txBody>
      </p:sp>
      <p:pic>
        <p:nvPicPr>
          <p:cNvPr id="4" name="Tijdelijke aanduiding voor inhoud 3">
            <a:extLst>
              <a:ext uri="{FF2B5EF4-FFF2-40B4-BE49-F238E27FC236}">
                <a16:creationId xmlns:a16="http://schemas.microsoft.com/office/drawing/2014/main" id="{F3C88DCA-95B4-400F-8444-79CF04304278}"/>
              </a:ext>
            </a:extLst>
          </p:cNvPr>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a:stretch/>
        </p:blipFill>
        <p:spPr>
          <a:xfrm>
            <a:off x="1259632" y="1417638"/>
            <a:ext cx="7272808" cy="5165724"/>
          </a:xfrm>
          <a:prstGeom prst="rect">
            <a:avLst/>
          </a:prstGeom>
        </p:spPr>
      </p:pic>
    </p:spTree>
    <p:extLst>
      <p:ext uri="{BB962C8B-B14F-4D97-AF65-F5344CB8AC3E}">
        <p14:creationId xmlns:p14="http://schemas.microsoft.com/office/powerpoint/2010/main" val="2121905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AA729CD1-1C8B-470E-85A2-4EC6DA455981}"/>
              </a:ext>
            </a:extLst>
          </p:cNvPr>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a:stretch/>
        </p:blipFill>
        <p:spPr>
          <a:xfrm>
            <a:off x="1259632" y="519671"/>
            <a:ext cx="6336703" cy="5818658"/>
          </a:xfrm>
          <a:prstGeom prst="rect">
            <a:avLst/>
          </a:prstGeom>
        </p:spPr>
      </p:pic>
    </p:spTree>
    <p:extLst>
      <p:ext uri="{BB962C8B-B14F-4D97-AF65-F5344CB8AC3E}">
        <p14:creationId xmlns:p14="http://schemas.microsoft.com/office/powerpoint/2010/main" val="1488866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64E42A-96CA-49F2-9B9D-1862712E43D8}"/>
              </a:ext>
            </a:extLst>
          </p:cNvPr>
          <p:cNvSpPr>
            <a:spLocks noGrp="1"/>
          </p:cNvSpPr>
          <p:nvPr>
            <p:ph type="title"/>
          </p:nvPr>
        </p:nvSpPr>
        <p:spPr/>
        <p:txBody>
          <a:bodyPr>
            <a:normAutofit/>
          </a:bodyPr>
          <a:lstStyle/>
          <a:p>
            <a:r>
              <a:rPr lang="nl-NL" b="1" dirty="0"/>
              <a:t>Duurzame </a:t>
            </a:r>
            <a:r>
              <a:rPr lang="nl-NL" b="1" dirty="0" err="1"/>
              <a:t>toegankelijkhei</a:t>
            </a:r>
            <a:endParaRPr lang="nl-NL" b="1" dirty="0"/>
          </a:p>
        </p:txBody>
      </p:sp>
      <p:sp>
        <p:nvSpPr>
          <p:cNvPr id="3" name="Tijdelijke aanduiding voor inhoud 2">
            <a:extLst>
              <a:ext uri="{FF2B5EF4-FFF2-40B4-BE49-F238E27FC236}">
                <a16:creationId xmlns:a16="http://schemas.microsoft.com/office/drawing/2014/main" id="{E0F4BABD-5193-4779-9450-AE0C27FAB0C8}"/>
              </a:ext>
            </a:extLst>
          </p:cNvPr>
          <p:cNvSpPr>
            <a:spLocks noGrp="1"/>
          </p:cNvSpPr>
          <p:nvPr>
            <p:ph idx="1"/>
          </p:nvPr>
        </p:nvSpPr>
        <p:spPr/>
        <p:txBody>
          <a:bodyPr>
            <a:normAutofit/>
          </a:bodyPr>
          <a:lstStyle/>
          <a:p>
            <a:pPr marL="0" indent="0">
              <a:buNone/>
            </a:pPr>
            <a:endParaRPr lang="nl-NL" dirty="0"/>
          </a:p>
          <a:p>
            <a:endParaRPr lang="nl-NL" dirty="0"/>
          </a:p>
        </p:txBody>
      </p:sp>
      <p:pic>
        <p:nvPicPr>
          <p:cNvPr id="4" name="Picture 2">
            <a:extLst>
              <a:ext uri="{FF2B5EF4-FFF2-40B4-BE49-F238E27FC236}">
                <a16:creationId xmlns:a16="http://schemas.microsoft.com/office/drawing/2014/main" id="{AD55C45F-E22F-42B3-BF53-CD625E50883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15616" y="274638"/>
            <a:ext cx="6499225" cy="651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2831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E0F4BABD-5193-4779-9450-AE0C27FAB0C8}"/>
              </a:ext>
            </a:extLst>
          </p:cNvPr>
          <p:cNvSpPr>
            <a:spLocks noGrp="1"/>
          </p:cNvSpPr>
          <p:nvPr>
            <p:ph idx="1"/>
          </p:nvPr>
        </p:nvSpPr>
        <p:spPr/>
        <p:txBody>
          <a:bodyPr>
            <a:normAutofit/>
          </a:bodyPr>
          <a:lstStyle/>
          <a:p>
            <a:pPr marL="0" indent="0">
              <a:buNone/>
            </a:pPr>
            <a:endParaRPr lang="nl-NL" dirty="0"/>
          </a:p>
          <a:p>
            <a:endParaRPr lang="nl-NL" dirty="0"/>
          </a:p>
        </p:txBody>
      </p:sp>
      <p:pic>
        <p:nvPicPr>
          <p:cNvPr id="5" name="Afbeelding 4">
            <a:extLst>
              <a:ext uri="{FF2B5EF4-FFF2-40B4-BE49-F238E27FC236}">
                <a16:creationId xmlns:a16="http://schemas.microsoft.com/office/drawing/2014/main" id="{EE27332E-F7B6-46ED-A254-EDD9AC488A5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207705" y="404664"/>
            <a:ext cx="6728589" cy="5777073"/>
          </a:xfrm>
          <a:prstGeom prst="rect">
            <a:avLst/>
          </a:prstGeom>
        </p:spPr>
      </p:pic>
    </p:spTree>
    <p:extLst>
      <p:ext uri="{BB962C8B-B14F-4D97-AF65-F5344CB8AC3E}">
        <p14:creationId xmlns:p14="http://schemas.microsoft.com/office/powerpoint/2010/main" val="1563109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E0F4BABD-5193-4779-9450-AE0C27FAB0C8}"/>
              </a:ext>
            </a:extLst>
          </p:cNvPr>
          <p:cNvSpPr>
            <a:spLocks noGrp="1"/>
          </p:cNvSpPr>
          <p:nvPr>
            <p:ph idx="1"/>
          </p:nvPr>
        </p:nvSpPr>
        <p:spPr/>
        <p:txBody>
          <a:bodyPr>
            <a:normAutofit/>
          </a:bodyPr>
          <a:lstStyle/>
          <a:p>
            <a:pPr marL="0" indent="0">
              <a:buNone/>
            </a:pPr>
            <a:r>
              <a:rPr lang="nl-NL" dirty="0"/>
              <a:t>.</a:t>
            </a:r>
          </a:p>
          <a:p>
            <a:pPr marL="0" indent="0">
              <a:buNone/>
            </a:pPr>
            <a:endParaRPr lang="nl-NL" dirty="0"/>
          </a:p>
          <a:p>
            <a:endParaRPr lang="nl-NL" dirty="0"/>
          </a:p>
        </p:txBody>
      </p:sp>
      <p:pic>
        <p:nvPicPr>
          <p:cNvPr id="4" name="Afbeelding 3">
            <a:extLst>
              <a:ext uri="{FF2B5EF4-FFF2-40B4-BE49-F238E27FC236}">
                <a16:creationId xmlns:a16="http://schemas.microsoft.com/office/drawing/2014/main" id="{4306628E-15B5-4F33-A20B-3EB05BE8E3B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27584" y="260648"/>
            <a:ext cx="6919651" cy="6192688"/>
          </a:xfrm>
          <a:prstGeom prst="rect">
            <a:avLst/>
          </a:prstGeom>
        </p:spPr>
      </p:pic>
    </p:spTree>
    <p:extLst>
      <p:ext uri="{BB962C8B-B14F-4D97-AF65-F5344CB8AC3E}">
        <p14:creationId xmlns:p14="http://schemas.microsoft.com/office/powerpoint/2010/main" val="3710288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E0F4BABD-5193-4779-9450-AE0C27FAB0C8}"/>
              </a:ext>
            </a:extLst>
          </p:cNvPr>
          <p:cNvSpPr>
            <a:spLocks noGrp="1"/>
          </p:cNvSpPr>
          <p:nvPr>
            <p:ph idx="1"/>
          </p:nvPr>
        </p:nvSpPr>
        <p:spPr/>
        <p:txBody>
          <a:bodyPr>
            <a:normAutofit/>
          </a:bodyPr>
          <a:lstStyle/>
          <a:p>
            <a:pPr marL="0" indent="0">
              <a:buNone/>
            </a:pPr>
            <a:endParaRPr lang="nl-NL" dirty="0"/>
          </a:p>
          <a:p>
            <a:endParaRPr lang="nl-NL" dirty="0"/>
          </a:p>
        </p:txBody>
      </p:sp>
      <p:pic>
        <p:nvPicPr>
          <p:cNvPr id="5" name="Afbeelding 4">
            <a:extLst>
              <a:ext uri="{FF2B5EF4-FFF2-40B4-BE49-F238E27FC236}">
                <a16:creationId xmlns:a16="http://schemas.microsoft.com/office/drawing/2014/main" id="{61479E4E-C4A4-4708-9826-F710F1D9DDD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187624" y="157578"/>
            <a:ext cx="6627498" cy="6542843"/>
          </a:xfrm>
          <a:prstGeom prst="rect">
            <a:avLst/>
          </a:prstGeom>
        </p:spPr>
      </p:pic>
    </p:spTree>
    <p:extLst>
      <p:ext uri="{BB962C8B-B14F-4D97-AF65-F5344CB8AC3E}">
        <p14:creationId xmlns:p14="http://schemas.microsoft.com/office/powerpoint/2010/main" val="3845999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E0F4BABD-5193-4779-9450-AE0C27FAB0C8}"/>
              </a:ext>
            </a:extLst>
          </p:cNvPr>
          <p:cNvSpPr>
            <a:spLocks noGrp="1"/>
          </p:cNvSpPr>
          <p:nvPr>
            <p:ph idx="1"/>
          </p:nvPr>
        </p:nvSpPr>
        <p:spPr/>
        <p:txBody>
          <a:bodyPr>
            <a:normAutofit/>
          </a:bodyPr>
          <a:lstStyle/>
          <a:p>
            <a:pPr marL="0" indent="0">
              <a:buNone/>
            </a:pPr>
            <a:endParaRPr lang="nl-NL" dirty="0"/>
          </a:p>
          <a:p>
            <a:endParaRPr lang="nl-NL" dirty="0"/>
          </a:p>
        </p:txBody>
      </p:sp>
      <p:pic>
        <p:nvPicPr>
          <p:cNvPr id="4" name="Afbeelding 3">
            <a:extLst>
              <a:ext uri="{FF2B5EF4-FFF2-40B4-BE49-F238E27FC236}">
                <a16:creationId xmlns:a16="http://schemas.microsoft.com/office/drawing/2014/main" id="{E9A21B6F-8F71-4880-B263-E03B9A6363A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403648" y="251952"/>
            <a:ext cx="6596108" cy="6596109"/>
          </a:xfrm>
          <a:prstGeom prst="rect">
            <a:avLst/>
          </a:prstGeom>
        </p:spPr>
      </p:pic>
    </p:spTree>
    <p:extLst>
      <p:ext uri="{BB962C8B-B14F-4D97-AF65-F5344CB8AC3E}">
        <p14:creationId xmlns:p14="http://schemas.microsoft.com/office/powerpoint/2010/main" val="945503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64E42A-96CA-49F2-9B9D-1862712E43D8}"/>
              </a:ext>
            </a:extLst>
          </p:cNvPr>
          <p:cNvSpPr>
            <a:spLocks noGrp="1"/>
          </p:cNvSpPr>
          <p:nvPr>
            <p:ph type="title"/>
          </p:nvPr>
        </p:nvSpPr>
        <p:spPr/>
        <p:txBody>
          <a:bodyPr>
            <a:normAutofit/>
          </a:bodyPr>
          <a:lstStyle/>
          <a:p>
            <a:r>
              <a:rPr lang="nl-NL" b="1" dirty="0"/>
              <a:t>Ook is belangrijk!</a:t>
            </a:r>
          </a:p>
        </p:txBody>
      </p:sp>
      <p:sp>
        <p:nvSpPr>
          <p:cNvPr id="3" name="Tijdelijke aanduiding voor inhoud 2">
            <a:extLst>
              <a:ext uri="{FF2B5EF4-FFF2-40B4-BE49-F238E27FC236}">
                <a16:creationId xmlns:a16="http://schemas.microsoft.com/office/drawing/2014/main" id="{E0F4BABD-5193-4779-9450-AE0C27FAB0C8}"/>
              </a:ext>
            </a:extLst>
          </p:cNvPr>
          <p:cNvSpPr>
            <a:spLocks noGrp="1"/>
          </p:cNvSpPr>
          <p:nvPr>
            <p:ph idx="1"/>
          </p:nvPr>
        </p:nvSpPr>
        <p:spPr>
          <a:xfrm>
            <a:off x="457200" y="1600200"/>
            <a:ext cx="8229600" cy="4781128"/>
          </a:xfrm>
        </p:spPr>
        <p:txBody>
          <a:bodyPr>
            <a:normAutofit fontScale="92500" lnSpcReduction="20000"/>
          </a:bodyPr>
          <a:lstStyle/>
          <a:p>
            <a:r>
              <a:rPr lang="nl-NL" dirty="0"/>
              <a:t>Terugtreden Rijk uit GR GA;</a:t>
            </a:r>
          </a:p>
          <a:p>
            <a:r>
              <a:rPr lang="nl-NL" dirty="0"/>
              <a:t>Wijziging GR-GA regeling om uitplaatsing mogelijk maken;</a:t>
            </a:r>
          </a:p>
          <a:p>
            <a:r>
              <a:rPr lang="nl-NL" dirty="0"/>
              <a:t>Wijziging Archiefwet en selectielijst;</a:t>
            </a:r>
          </a:p>
          <a:p>
            <a:r>
              <a:rPr lang="nl-NL" dirty="0"/>
              <a:t>Uitvoering analoge bewaarstrategie gericht op vervroegde overbrenging;</a:t>
            </a:r>
          </a:p>
          <a:p>
            <a:r>
              <a:rPr lang="nl-NL" dirty="0"/>
              <a:t>Uitvoering digitale bewaarstrategie gericht op vervroegde (digitale) overbrenging en uitplaatsing;</a:t>
            </a:r>
          </a:p>
          <a:p>
            <a:r>
              <a:rPr lang="nl-NL" dirty="0"/>
              <a:t>Bezuinigingen;</a:t>
            </a:r>
          </a:p>
          <a:p>
            <a:r>
              <a:rPr lang="nl-NL" dirty="0"/>
              <a:t>Hotspotmonitor in 2020.</a:t>
            </a:r>
          </a:p>
          <a:p>
            <a:endParaRPr lang="nl-NL" dirty="0"/>
          </a:p>
          <a:p>
            <a:endParaRPr lang="nl-NL" dirty="0"/>
          </a:p>
          <a:p>
            <a:pPr marL="0" indent="0">
              <a:buNone/>
            </a:pPr>
            <a:endParaRPr lang="nl-NL" dirty="0"/>
          </a:p>
          <a:p>
            <a:endParaRPr lang="nl-NL" dirty="0"/>
          </a:p>
        </p:txBody>
      </p:sp>
    </p:spTree>
    <p:extLst>
      <p:ext uri="{BB962C8B-B14F-4D97-AF65-F5344CB8AC3E}">
        <p14:creationId xmlns:p14="http://schemas.microsoft.com/office/powerpoint/2010/main" val="3314855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AF73E4-BCAE-476B-9CFA-9C3C09352DF0}"/>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E1988620-C014-41F8-AA7E-67C43A558C19}"/>
              </a:ext>
            </a:extLst>
          </p:cNvPr>
          <p:cNvSpPr>
            <a:spLocks noGrp="1"/>
          </p:cNvSpPr>
          <p:nvPr>
            <p:ph idx="1"/>
          </p:nvPr>
        </p:nvSpPr>
        <p:spPr/>
        <p:txBody>
          <a:bodyPr/>
          <a:lstStyle/>
          <a:p>
            <a:endParaRPr lang="nl-NL"/>
          </a:p>
        </p:txBody>
      </p:sp>
      <p:pic>
        <p:nvPicPr>
          <p:cNvPr id="4" name="Afbeelding 3" descr="Afbeelding met persoon, lucht&#10;&#10;Automatisch gegenereerde beschrijving">
            <a:extLst>
              <a:ext uri="{FF2B5EF4-FFF2-40B4-BE49-F238E27FC236}">
                <a16:creationId xmlns:a16="http://schemas.microsoft.com/office/drawing/2014/main" id="{B6D255D1-4740-42EA-9D6E-0385F2B28B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984" y="451921"/>
            <a:ext cx="11350437" cy="6209858"/>
          </a:xfrm>
          <a:prstGeom prst="rect">
            <a:avLst/>
          </a:prstGeom>
        </p:spPr>
      </p:pic>
      <p:sp>
        <p:nvSpPr>
          <p:cNvPr id="5" name="Rechthoek 4">
            <a:extLst>
              <a:ext uri="{FF2B5EF4-FFF2-40B4-BE49-F238E27FC236}">
                <a16:creationId xmlns:a16="http://schemas.microsoft.com/office/drawing/2014/main" id="{7B59BDBA-E740-488E-8571-A274DBE30C3D}"/>
              </a:ext>
            </a:extLst>
          </p:cNvPr>
          <p:cNvSpPr/>
          <p:nvPr/>
        </p:nvSpPr>
        <p:spPr>
          <a:xfrm rot="20472272">
            <a:off x="1041886" y="3574537"/>
            <a:ext cx="5783987" cy="16396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b="1" dirty="0">
                <a:ln w="22225">
                  <a:solidFill>
                    <a:schemeClr val="accent2"/>
                  </a:solidFill>
                  <a:prstDash val="solid"/>
                </a:ln>
                <a:solidFill>
                  <a:schemeClr val="accent2">
                    <a:lumMod val="40000"/>
                    <a:lumOff val="60000"/>
                  </a:schemeClr>
                </a:solidFill>
              </a:rPr>
              <a:t>Betere dienstverlening aan onze klanten.</a:t>
            </a:r>
          </a:p>
        </p:txBody>
      </p:sp>
    </p:spTree>
    <p:extLst>
      <p:ext uri="{BB962C8B-B14F-4D97-AF65-F5344CB8AC3E}">
        <p14:creationId xmlns:p14="http://schemas.microsoft.com/office/powerpoint/2010/main" val="1071003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B3FAE4-715E-4FAE-BB37-B65665CF6D84}"/>
              </a:ext>
            </a:extLst>
          </p:cNvPr>
          <p:cNvSpPr>
            <a:spLocks noGrp="1"/>
          </p:cNvSpPr>
          <p:nvPr>
            <p:ph type="title"/>
          </p:nvPr>
        </p:nvSpPr>
        <p:spPr>
          <a:xfrm>
            <a:off x="457200" y="274638"/>
            <a:ext cx="8229600" cy="922114"/>
          </a:xfrm>
        </p:spPr>
        <p:txBody>
          <a:bodyPr>
            <a:normAutofit/>
          </a:bodyPr>
          <a:lstStyle/>
          <a:p>
            <a:r>
              <a:rPr lang="nl-NL" dirty="0"/>
              <a:t>De puzzel leggen we samen..</a:t>
            </a:r>
          </a:p>
        </p:txBody>
      </p:sp>
      <p:sp>
        <p:nvSpPr>
          <p:cNvPr id="3" name="Tijdelijke aanduiding voor inhoud 2">
            <a:extLst>
              <a:ext uri="{FF2B5EF4-FFF2-40B4-BE49-F238E27FC236}">
                <a16:creationId xmlns:a16="http://schemas.microsoft.com/office/drawing/2014/main" id="{2DAF41AA-D9EC-4629-B135-3A9B079671B4}"/>
              </a:ext>
            </a:extLst>
          </p:cNvPr>
          <p:cNvSpPr>
            <a:spLocks noGrp="1"/>
          </p:cNvSpPr>
          <p:nvPr>
            <p:ph idx="1"/>
          </p:nvPr>
        </p:nvSpPr>
        <p:spPr/>
        <p:txBody>
          <a:bodyPr/>
          <a:lstStyle/>
          <a:p>
            <a:pPr marL="0" indent="0">
              <a:buNone/>
            </a:pPr>
            <a:endParaRPr lang="nl-NL" dirty="0"/>
          </a:p>
        </p:txBody>
      </p:sp>
      <p:pic>
        <p:nvPicPr>
          <p:cNvPr id="4" name="Afbeelding 3">
            <a:extLst>
              <a:ext uri="{FF2B5EF4-FFF2-40B4-BE49-F238E27FC236}">
                <a16:creationId xmlns:a16="http://schemas.microsoft.com/office/drawing/2014/main" id="{EDC8743C-914F-4263-A547-28963D1B8D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828" y="1600200"/>
            <a:ext cx="7968343" cy="3444156"/>
          </a:xfrm>
          <a:prstGeom prst="rect">
            <a:avLst/>
          </a:prstGeom>
        </p:spPr>
      </p:pic>
    </p:spTree>
    <p:extLst>
      <p:ext uri="{BB962C8B-B14F-4D97-AF65-F5344CB8AC3E}">
        <p14:creationId xmlns:p14="http://schemas.microsoft.com/office/powerpoint/2010/main" val="1445310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260648"/>
            <a:ext cx="8229600" cy="1143000"/>
          </a:xfrm>
        </p:spPr>
        <p:txBody>
          <a:bodyPr/>
          <a:lstStyle/>
          <a:p>
            <a:r>
              <a:rPr lang="nl-NL" b="1" dirty="0"/>
              <a:t>Forum </a:t>
            </a:r>
          </a:p>
        </p:txBody>
      </p:sp>
      <p:pic>
        <p:nvPicPr>
          <p:cNvPr id="7" name="Tijdelijke aanduiding voor inhoud 6">
            <a:extLst>
              <a:ext uri="{FF2B5EF4-FFF2-40B4-BE49-F238E27FC236}">
                <a16:creationId xmlns:a16="http://schemas.microsoft.com/office/drawing/2014/main" id="{61C3DABB-7919-44E1-B0CA-949EE184CA0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5288" y="1492250"/>
            <a:ext cx="8229600" cy="4629150"/>
          </a:xfrm>
        </p:spPr>
      </p:pic>
    </p:spTree>
    <p:extLst>
      <p:ext uri="{BB962C8B-B14F-4D97-AF65-F5344CB8AC3E}">
        <p14:creationId xmlns:p14="http://schemas.microsoft.com/office/powerpoint/2010/main" val="3109781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E49C10-CB80-4258-BD77-5E0F81231B35}"/>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B14FB484-5A9E-458A-9C91-83F260DC6327}"/>
              </a:ext>
            </a:extLst>
          </p:cNvPr>
          <p:cNvSpPr>
            <a:spLocks noGrp="1"/>
          </p:cNvSpPr>
          <p:nvPr>
            <p:ph idx="1"/>
          </p:nvPr>
        </p:nvSpPr>
        <p:spPr/>
        <p:txBody>
          <a:bodyPr/>
          <a:lstStyle/>
          <a:p>
            <a:endParaRPr lang="nl-NL"/>
          </a:p>
        </p:txBody>
      </p:sp>
      <p:grpSp>
        <p:nvGrpSpPr>
          <p:cNvPr id="4" name="Groep 3">
            <a:extLst>
              <a:ext uri="{FF2B5EF4-FFF2-40B4-BE49-F238E27FC236}">
                <a16:creationId xmlns:a16="http://schemas.microsoft.com/office/drawing/2014/main" id="{335110FE-110A-4F20-BB2E-0F685BA999F1}"/>
              </a:ext>
            </a:extLst>
          </p:cNvPr>
          <p:cNvGrpSpPr/>
          <p:nvPr/>
        </p:nvGrpSpPr>
        <p:grpSpPr>
          <a:xfrm>
            <a:off x="0" y="1"/>
            <a:ext cx="12192000" cy="7268704"/>
            <a:chOff x="0" y="1"/>
            <a:chExt cx="12192000" cy="7268704"/>
          </a:xfrm>
        </p:grpSpPr>
        <p:pic>
          <p:nvPicPr>
            <p:cNvPr id="5" name="Afbeelding 4">
              <a:extLst>
                <a:ext uri="{FF2B5EF4-FFF2-40B4-BE49-F238E27FC236}">
                  <a16:creationId xmlns:a16="http://schemas.microsoft.com/office/drawing/2014/main" id="{FCB434CD-0DE0-43F0-A964-18628BB0D70C}"/>
                </a:ext>
              </a:extLst>
            </p:cNvPr>
            <p:cNvPicPr/>
            <p:nvPr/>
          </p:nvPicPr>
          <p:blipFill>
            <a:blip r:embed="rId2"/>
            <a:stretch>
              <a:fillRect/>
            </a:stretch>
          </p:blipFill>
          <p:spPr>
            <a:xfrm>
              <a:off x="0" y="1"/>
              <a:ext cx="12192000" cy="7268704"/>
            </a:xfrm>
            <a:prstGeom prst="rect">
              <a:avLst/>
            </a:prstGeom>
          </p:spPr>
        </p:pic>
        <p:sp>
          <p:nvSpPr>
            <p:cNvPr id="6" name="Rechthoek 5">
              <a:extLst>
                <a:ext uri="{FF2B5EF4-FFF2-40B4-BE49-F238E27FC236}">
                  <a16:creationId xmlns:a16="http://schemas.microsoft.com/office/drawing/2014/main" id="{7627AE1C-A859-4A62-BE3B-46650AF2328F}"/>
                </a:ext>
              </a:extLst>
            </p:cNvPr>
            <p:cNvSpPr/>
            <p:nvPr/>
          </p:nvSpPr>
          <p:spPr>
            <a:xfrm>
              <a:off x="5389765" y="4856095"/>
              <a:ext cx="2898037" cy="923330"/>
            </a:xfrm>
            <a:prstGeom prst="rect">
              <a:avLst/>
            </a:prstGeom>
            <a:noFill/>
          </p:spPr>
          <p:txBody>
            <a:bodyPr wrap="none" lIns="91440" tIns="45720" rIns="91440" bIns="45720">
              <a:spAutoFit/>
            </a:bodyPr>
            <a:lstStyle/>
            <a:p>
              <a:r>
                <a:rPr lang="nl-NL"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Reacties?</a:t>
              </a:r>
            </a:p>
          </p:txBody>
        </p:sp>
        <p:pic>
          <p:nvPicPr>
            <p:cNvPr id="7" name="Afbeelding 6">
              <a:extLst>
                <a:ext uri="{FF2B5EF4-FFF2-40B4-BE49-F238E27FC236}">
                  <a16:creationId xmlns:a16="http://schemas.microsoft.com/office/drawing/2014/main" id="{31F64176-1F58-4B50-BEB8-EAF0CC3646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7585" y="2370281"/>
              <a:ext cx="1371913" cy="724065"/>
            </a:xfrm>
            <a:prstGeom prst="rect">
              <a:avLst/>
            </a:prstGeom>
          </p:spPr>
        </p:pic>
      </p:grpSp>
    </p:spTree>
    <p:extLst>
      <p:ext uri="{BB962C8B-B14F-4D97-AF65-F5344CB8AC3E}">
        <p14:creationId xmlns:p14="http://schemas.microsoft.com/office/powerpoint/2010/main" val="235158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CE0B01-3467-4832-A041-5E55B1A0583D}"/>
              </a:ext>
            </a:extLst>
          </p:cNvPr>
          <p:cNvSpPr>
            <a:spLocks noGrp="1"/>
          </p:cNvSpPr>
          <p:nvPr>
            <p:ph type="title"/>
          </p:nvPr>
        </p:nvSpPr>
        <p:spPr/>
        <p:txBody>
          <a:bodyPr>
            <a:normAutofit/>
          </a:bodyPr>
          <a:lstStyle/>
          <a:p>
            <a:r>
              <a:rPr lang="nl-NL" b="1" dirty="0"/>
              <a:t>Wie ben ik?</a:t>
            </a:r>
          </a:p>
        </p:txBody>
      </p:sp>
      <p:sp>
        <p:nvSpPr>
          <p:cNvPr id="3" name="Tijdelijke aanduiding voor inhoud 2">
            <a:extLst>
              <a:ext uri="{FF2B5EF4-FFF2-40B4-BE49-F238E27FC236}">
                <a16:creationId xmlns:a16="http://schemas.microsoft.com/office/drawing/2014/main" id="{3D28DE25-8153-4101-BA45-95EFEA918C81}"/>
              </a:ext>
            </a:extLst>
          </p:cNvPr>
          <p:cNvSpPr>
            <a:spLocks noGrp="1"/>
          </p:cNvSpPr>
          <p:nvPr>
            <p:ph idx="1"/>
          </p:nvPr>
        </p:nvSpPr>
        <p:spPr/>
        <p:txBody>
          <a:bodyPr>
            <a:normAutofit/>
          </a:bodyPr>
          <a:lstStyle/>
          <a:p>
            <a:r>
              <a:rPr lang="nl-NL" dirty="0"/>
              <a:t>Anne Kuzema; anne.kuzema@groningen.nl</a:t>
            </a:r>
          </a:p>
          <a:p>
            <a:r>
              <a:rPr lang="nl-NL" dirty="0"/>
              <a:t>Ruim 30 jaar in het informatiebeheer;</a:t>
            </a:r>
          </a:p>
          <a:p>
            <a:r>
              <a:rPr lang="nl-NL" dirty="0"/>
              <a:t>CAS Winschoten;</a:t>
            </a:r>
          </a:p>
          <a:p>
            <a:r>
              <a:rPr lang="nl-NL" dirty="0"/>
              <a:t>Shared Service Centre gemeente Groningen; </a:t>
            </a:r>
          </a:p>
          <a:p>
            <a:r>
              <a:rPr lang="nl-NL" dirty="0"/>
              <a:t>Afdeling I-Regie;</a:t>
            </a:r>
          </a:p>
          <a:p>
            <a:r>
              <a:rPr lang="nl-NL" dirty="0"/>
              <a:t>Strategisch adviseur informatiebeheer.</a:t>
            </a:r>
          </a:p>
          <a:p>
            <a:r>
              <a:rPr lang="nl-NL" dirty="0"/>
              <a:t>Lid SIO, werkgroep IB </a:t>
            </a:r>
            <a:r>
              <a:rPr lang="nl-NL" dirty="0" err="1"/>
              <a:t>Dimpact</a:t>
            </a:r>
            <a:r>
              <a:rPr lang="nl-NL" dirty="0"/>
              <a:t>.</a:t>
            </a:r>
          </a:p>
          <a:p>
            <a:endParaRPr lang="nl-NL" dirty="0"/>
          </a:p>
          <a:p>
            <a:endParaRPr lang="nl-NL" dirty="0"/>
          </a:p>
          <a:p>
            <a:endParaRPr lang="nl-NL" dirty="0"/>
          </a:p>
        </p:txBody>
      </p:sp>
      <p:pic>
        <p:nvPicPr>
          <p:cNvPr id="4" name="Afbeelding 3">
            <a:extLst>
              <a:ext uri="{FF2B5EF4-FFF2-40B4-BE49-F238E27FC236}">
                <a16:creationId xmlns:a16="http://schemas.microsoft.com/office/drawing/2014/main" id="{01506212-C8C2-4DB4-811F-4911BEDB52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5047209"/>
            <a:ext cx="2247900" cy="1277744"/>
          </a:xfrm>
          <a:prstGeom prst="rect">
            <a:avLst/>
          </a:prstGeom>
        </p:spPr>
      </p:pic>
    </p:spTree>
    <p:extLst>
      <p:ext uri="{BB962C8B-B14F-4D97-AF65-F5344CB8AC3E}">
        <p14:creationId xmlns:p14="http://schemas.microsoft.com/office/powerpoint/2010/main" val="4166576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260648"/>
            <a:ext cx="8229600" cy="1143000"/>
          </a:xfrm>
        </p:spPr>
        <p:txBody>
          <a:bodyPr>
            <a:normAutofit/>
          </a:bodyPr>
          <a:lstStyle/>
          <a:p>
            <a:r>
              <a:rPr lang="nl-NL" b="1" dirty="0"/>
              <a:t>Wat wil ik jullie vertellen?</a:t>
            </a:r>
          </a:p>
        </p:txBody>
      </p:sp>
      <p:sp>
        <p:nvSpPr>
          <p:cNvPr id="3" name="Tijdelijke aanduiding voor inhoud 2"/>
          <p:cNvSpPr>
            <a:spLocks noGrp="1"/>
          </p:cNvSpPr>
          <p:nvPr>
            <p:ph idx="1"/>
          </p:nvPr>
        </p:nvSpPr>
        <p:spPr>
          <a:xfrm>
            <a:off x="395536" y="1683965"/>
            <a:ext cx="8229600" cy="4525963"/>
          </a:xfrm>
        </p:spPr>
        <p:txBody>
          <a:bodyPr>
            <a:normAutofit lnSpcReduction="10000"/>
          </a:bodyPr>
          <a:lstStyle/>
          <a:p>
            <a:r>
              <a:rPr lang="nl-NL" dirty="0"/>
              <a:t>Transitie DIV functie;</a:t>
            </a:r>
          </a:p>
          <a:p>
            <a:r>
              <a:rPr lang="nl-NL" dirty="0"/>
              <a:t>Actualiteit: hoe werken we nu?</a:t>
            </a:r>
          </a:p>
          <a:p>
            <a:r>
              <a:rPr lang="nl-NL" dirty="0"/>
              <a:t>Welke inhoudelijke thema’s spelen er?</a:t>
            </a:r>
          </a:p>
          <a:p>
            <a:r>
              <a:rPr lang="nl-NL" dirty="0"/>
              <a:t>Wat is nog meer belangrijk voor ons?</a:t>
            </a:r>
          </a:p>
          <a:p>
            <a:r>
              <a:rPr lang="nl-NL" dirty="0"/>
              <a:t>Reacties?</a:t>
            </a:r>
          </a:p>
          <a:p>
            <a:endParaRPr lang="nl-NL" dirty="0"/>
          </a:p>
          <a:p>
            <a:endParaRPr lang="nl-NL" dirty="0"/>
          </a:p>
          <a:p>
            <a:pPr marL="0" indent="0">
              <a:buNone/>
            </a:pPr>
            <a:r>
              <a:rPr lang="nl-NL" dirty="0"/>
              <a:t>			</a:t>
            </a:r>
            <a:endParaRPr lang="nl-NL" b="1" i="1" dirty="0"/>
          </a:p>
          <a:p>
            <a:pPr marL="0" indent="0">
              <a:buNone/>
            </a:pPr>
            <a:endParaRPr lang="nl-NL" dirty="0"/>
          </a:p>
          <a:p>
            <a:pPr marL="0" indent="0">
              <a:buNone/>
            </a:pPr>
            <a:endParaRPr lang="nl-NL" dirty="0"/>
          </a:p>
        </p:txBody>
      </p:sp>
      <p:pic>
        <p:nvPicPr>
          <p:cNvPr id="4" name="Afbeelding 3">
            <a:extLst>
              <a:ext uri="{FF2B5EF4-FFF2-40B4-BE49-F238E27FC236}">
                <a16:creationId xmlns:a16="http://schemas.microsoft.com/office/drawing/2014/main" id="{E9EDB711-37F5-4C40-AEB3-67208DB7F9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6887" y="4422265"/>
            <a:ext cx="1085756" cy="1118658"/>
          </a:xfrm>
          <a:prstGeom prst="rect">
            <a:avLst/>
          </a:prstGeom>
        </p:spPr>
      </p:pic>
      <p:pic>
        <p:nvPicPr>
          <p:cNvPr id="5" name="Afbeelding 4">
            <a:extLst>
              <a:ext uri="{FF2B5EF4-FFF2-40B4-BE49-F238E27FC236}">
                <a16:creationId xmlns:a16="http://schemas.microsoft.com/office/drawing/2014/main" id="{2E96DA9F-426C-48BA-96C2-7B41434946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524" y="4286452"/>
            <a:ext cx="2230170" cy="1254471"/>
          </a:xfrm>
          <a:prstGeom prst="rect">
            <a:avLst/>
          </a:prstGeom>
        </p:spPr>
      </p:pic>
      <p:pic>
        <p:nvPicPr>
          <p:cNvPr id="6" name="Picture 8">
            <a:extLst>
              <a:ext uri="{FF2B5EF4-FFF2-40B4-BE49-F238E27FC236}">
                <a16:creationId xmlns:a16="http://schemas.microsoft.com/office/drawing/2014/main" id="{11708648-6CF1-43B8-A7C7-32B567A22A92}"/>
              </a:ext>
            </a:extLst>
          </p:cNvPr>
          <p:cNvPicPr preferRelativeResize="0">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940152" y="1124744"/>
            <a:ext cx="2516435" cy="1306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176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C30CA91D-8E07-414F-80B8-132AF2E60A19}"/>
              </a:ext>
            </a:extLst>
          </p:cNvPr>
          <p:cNvSpPr>
            <a:spLocks noGrp="1"/>
          </p:cNvSpPr>
          <p:nvPr>
            <p:ph type="title"/>
          </p:nvPr>
        </p:nvSpPr>
        <p:spPr/>
        <p:txBody>
          <a:bodyPr/>
          <a:lstStyle/>
          <a:p>
            <a:r>
              <a:rPr lang="nl-NL" b="1" dirty="0"/>
              <a:t>Maar eerst: Informatie !</a:t>
            </a:r>
          </a:p>
        </p:txBody>
      </p:sp>
      <p:sp>
        <p:nvSpPr>
          <p:cNvPr id="6" name="Tijdelijke aanduiding voor inhoud 5">
            <a:extLst>
              <a:ext uri="{FF2B5EF4-FFF2-40B4-BE49-F238E27FC236}">
                <a16:creationId xmlns:a16="http://schemas.microsoft.com/office/drawing/2014/main" id="{6EA507AA-782D-4056-BED9-7F38C810AB54}"/>
              </a:ext>
            </a:extLst>
          </p:cNvPr>
          <p:cNvSpPr>
            <a:spLocks noGrp="1"/>
          </p:cNvSpPr>
          <p:nvPr>
            <p:ph idx="1"/>
          </p:nvPr>
        </p:nvSpPr>
        <p:spPr/>
        <p:txBody>
          <a:bodyPr>
            <a:normAutofit fontScale="92500" lnSpcReduction="20000"/>
          </a:bodyPr>
          <a:lstStyle/>
          <a:p>
            <a:r>
              <a:rPr lang="nl-NL" dirty="0"/>
              <a:t>Gestructureerd en ongestructureerd;</a:t>
            </a:r>
          </a:p>
          <a:p>
            <a:r>
              <a:rPr lang="nl-NL" dirty="0"/>
              <a:t>In zaaksysteem, DMS, bedrijfsapplicaties, netwerkschijven, databases, emailpostbussen etc. </a:t>
            </a:r>
          </a:p>
          <a:p>
            <a:r>
              <a:rPr lang="nl-NL" dirty="0"/>
              <a:t>Werkproces gebonden; </a:t>
            </a:r>
          </a:p>
          <a:p>
            <a:r>
              <a:rPr lang="nl-NL" dirty="0"/>
              <a:t>Bewaartermijnen;</a:t>
            </a:r>
          </a:p>
          <a:p>
            <a:r>
              <a:rPr lang="nl-NL" dirty="0"/>
              <a:t>Gegevens/data;</a:t>
            </a:r>
          </a:p>
          <a:p>
            <a:r>
              <a:rPr lang="nl-NL" dirty="0"/>
              <a:t>Documenten;</a:t>
            </a:r>
          </a:p>
          <a:p>
            <a:r>
              <a:rPr lang="nl-NL" dirty="0"/>
              <a:t>Levensader;</a:t>
            </a:r>
          </a:p>
          <a:p>
            <a:r>
              <a:rPr lang="nl-NL" dirty="0" err="1"/>
              <a:t>Core</a:t>
            </a:r>
            <a:r>
              <a:rPr lang="nl-NL" dirty="0"/>
              <a:t> business;</a:t>
            </a:r>
          </a:p>
          <a:p>
            <a:r>
              <a:rPr lang="nl-NL" dirty="0"/>
              <a:t>Verantwoording.</a:t>
            </a:r>
          </a:p>
        </p:txBody>
      </p:sp>
      <p:pic>
        <p:nvPicPr>
          <p:cNvPr id="3" name="Graphic 2">
            <a:extLst>
              <a:ext uri="{FF2B5EF4-FFF2-40B4-BE49-F238E27FC236}">
                <a16:creationId xmlns:a16="http://schemas.microsoft.com/office/drawing/2014/main" id="{6E1A4E72-F22D-4DA2-8477-121DA49C69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37607" y="3501008"/>
            <a:ext cx="2843808" cy="1512168"/>
          </a:xfrm>
          <a:prstGeom prst="rect">
            <a:avLst/>
          </a:prstGeom>
        </p:spPr>
      </p:pic>
    </p:spTree>
    <p:extLst>
      <p:ext uri="{BB962C8B-B14F-4D97-AF65-F5344CB8AC3E}">
        <p14:creationId xmlns:p14="http://schemas.microsoft.com/office/powerpoint/2010/main" val="358982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689C1A-FFD1-4BCF-818D-E3EAD330A5B1}"/>
              </a:ext>
            </a:extLst>
          </p:cNvPr>
          <p:cNvSpPr>
            <a:spLocks noGrp="1"/>
          </p:cNvSpPr>
          <p:nvPr>
            <p:ph type="title"/>
          </p:nvPr>
        </p:nvSpPr>
        <p:spPr/>
        <p:txBody>
          <a:bodyPr>
            <a:normAutofit/>
          </a:bodyPr>
          <a:lstStyle/>
          <a:p>
            <a:r>
              <a:rPr lang="nl-NL" b="1" dirty="0"/>
              <a:t>Transitie DIV: aanleiding</a:t>
            </a:r>
          </a:p>
        </p:txBody>
      </p:sp>
      <p:sp>
        <p:nvSpPr>
          <p:cNvPr id="3" name="Tijdelijke aanduiding voor inhoud 2">
            <a:extLst>
              <a:ext uri="{FF2B5EF4-FFF2-40B4-BE49-F238E27FC236}">
                <a16:creationId xmlns:a16="http://schemas.microsoft.com/office/drawing/2014/main" id="{38835FCD-11DF-4A6E-A155-C1D8BB82D747}"/>
              </a:ext>
            </a:extLst>
          </p:cNvPr>
          <p:cNvSpPr>
            <a:spLocks noGrp="1"/>
          </p:cNvSpPr>
          <p:nvPr>
            <p:ph idx="1"/>
          </p:nvPr>
        </p:nvSpPr>
        <p:spPr>
          <a:xfrm>
            <a:off x="457200" y="1600200"/>
            <a:ext cx="8229600" cy="4525963"/>
          </a:xfrm>
        </p:spPr>
        <p:txBody>
          <a:bodyPr>
            <a:normAutofit/>
          </a:bodyPr>
          <a:lstStyle/>
          <a:p>
            <a:r>
              <a:rPr lang="nl-NL" dirty="0"/>
              <a:t>Digitalisering en zaakgericht werken;</a:t>
            </a:r>
          </a:p>
          <a:p>
            <a:r>
              <a:rPr lang="nl-NL" dirty="0"/>
              <a:t>Outsourcing I&amp;A;</a:t>
            </a:r>
          </a:p>
          <a:p>
            <a:r>
              <a:rPr lang="nl-NL" dirty="0"/>
              <a:t>Virtueel Groningen;</a:t>
            </a:r>
          </a:p>
          <a:p>
            <a:r>
              <a:rPr lang="nl-NL" dirty="0"/>
              <a:t>Knelpunten in uitvoering;</a:t>
            </a:r>
          </a:p>
          <a:p>
            <a:r>
              <a:rPr lang="nl-NL" dirty="0"/>
              <a:t>Taakstellingen.</a:t>
            </a:r>
          </a:p>
          <a:p>
            <a:pPr marL="0" indent="0">
              <a:buNone/>
            </a:pPr>
            <a:endParaRPr lang="nl-NL" dirty="0"/>
          </a:p>
        </p:txBody>
      </p:sp>
      <p:pic>
        <p:nvPicPr>
          <p:cNvPr id="9" name="Afbeelding 8">
            <a:extLst>
              <a:ext uri="{FF2B5EF4-FFF2-40B4-BE49-F238E27FC236}">
                <a16:creationId xmlns:a16="http://schemas.microsoft.com/office/drawing/2014/main" id="{F4A8951C-7C12-4F13-9C77-93837AB724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6096" y="2782887"/>
            <a:ext cx="3096344" cy="2878361"/>
          </a:xfrm>
          <a:prstGeom prst="rect">
            <a:avLst/>
          </a:prstGeom>
        </p:spPr>
      </p:pic>
    </p:spTree>
    <p:extLst>
      <p:ext uri="{BB962C8B-B14F-4D97-AF65-F5344CB8AC3E}">
        <p14:creationId xmlns:p14="http://schemas.microsoft.com/office/powerpoint/2010/main" val="4181389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8E73B8-7B91-4454-84C6-C64BE90C2E35}"/>
              </a:ext>
            </a:extLst>
          </p:cNvPr>
          <p:cNvSpPr>
            <a:spLocks noGrp="1"/>
          </p:cNvSpPr>
          <p:nvPr>
            <p:ph type="title"/>
          </p:nvPr>
        </p:nvSpPr>
        <p:spPr/>
        <p:txBody>
          <a:bodyPr>
            <a:normAutofit/>
          </a:bodyPr>
          <a:lstStyle/>
          <a:p>
            <a:r>
              <a:rPr lang="nl-NL" b="1" dirty="0"/>
              <a:t>Transitie  DIV: Aanpak </a:t>
            </a:r>
          </a:p>
        </p:txBody>
      </p:sp>
      <p:sp>
        <p:nvSpPr>
          <p:cNvPr id="3" name="Tijdelijke aanduiding voor inhoud 2">
            <a:extLst>
              <a:ext uri="{FF2B5EF4-FFF2-40B4-BE49-F238E27FC236}">
                <a16:creationId xmlns:a16="http://schemas.microsoft.com/office/drawing/2014/main" id="{504E18D9-BB15-4469-A678-94D6E80029A3}"/>
              </a:ext>
            </a:extLst>
          </p:cNvPr>
          <p:cNvSpPr>
            <a:spLocks noGrp="1"/>
          </p:cNvSpPr>
          <p:nvPr>
            <p:ph idx="1"/>
          </p:nvPr>
        </p:nvSpPr>
        <p:spPr/>
        <p:txBody>
          <a:bodyPr>
            <a:normAutofit fontScale="92500" lnSpcReduction="10000"/>
          </a:bodyPr>
          <a:lstStyle/>
          <a:p>
            <a:r>
              <a:rPr lang="nl-NL" dirty="0"/>
              <a:t>Programma PTD;</a:t>
            </a:r>
          </a:p>
          <a:p>
            <a:r>
              <a:rPr lang="nl-NL" dirty="0"/>
              <a:t>Programmaleden: medewerkers DIV, I-advies, I-architect; I-beleid, KCC, projectleiders;</a:t>
            </a:r>
          </a:p>
          <a:p>
            <a:r>
              <a:rPr lang="nl-NL" dirty="0"/>
              <a:t>Uitgangspunt: Van buiten naar binnen;</a:t>
            </a:r>
          </a:p>
          <a:p>
            <a:r>
              <a:rPr lang="nl-NL" dirty="0"/>
              <a:t>Toetsing conclusies externe adviesbureau;</a:t>
            </a:r>
          </a:p>
          <a:p>
            <a:r>
              <a:rPr lang="nl-NL" dirty="0"/>
              <a:t>Commitment conclusies GMT;</a:t>
            </a:r>
          </a:p>
          <a:p>
            <a:r>
              <a:rPr lang="nl-NL" dirty="0"/>
              <a:t>Business case;</a:t>
            </a:r>
          </a:p>
          <a:p>
            <a:r>
              <a:rPr lang="nl-NL" dirty="0"/>
              <a:t>Investeringen door GMT, lijn en college;</a:t>
            </a:r>
          </a:p>
          <a:p>
            <a:r>
              <a:rPr lang="nl-NL" dirty="0"/>
              <a:t>Besluitvorming door GMT en college.</a:t>
            </a:r>
          </a:p>
        </p:txBody>
      </p:sp>
    </p:spTree>
    <p:extLst>
      <p:ext uri="{BB962C8B-B14F-4D97-AF65-F5344CB8AC3E}">
        <p14:creationId xmlns:p14="http://schemas.microsoft.com/office/powerpoint/2010/main" val="1788391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8E73B8-7B91-4454-84C6-C64BE90C2E35}"/>
              </a:ext>
            </a:extLst>
          </p:cNvPr>
          <p:cNvSpPr>
            <a:spLocks noGrp="1"/>
          </p:cNvSpPr>
          <p:nvPr>
            <p:ph type="title"/>
          </p:nvPr>
        </p:nvSpPr>
        <p:spPr/>
        <p:txBody>
          <a:bodyPr>
            <a:normAutofit/>
          </a:bodyPr>
          <a:lstStyle/>
          <a:p>
            <a:r>
              <a:rPr lang="nl-NL" b="1" dirty="0"/>
              <a:t>Transitie DIV: uitvoering </a:t>
            </a:r>
          </a:p>
        </p:txBody>
      </p:sp>
      <p:sp>
        <p:nvSpPr>
          <p:cNvPr id="3" name="Tijdelijke aanduiding voor inhoud 2">
            <a:extLst>
              <a:ext uri="{FF2B5EF4-FFF2-40B4-BE49-F238E27FC236}">
                <a16:creationId xmlns:a16="http://schemas.microsoft.com/office/drawing/2014/main" id="{504E18D9-BB15-4469-A678-94D6E80029A3}"/>
              </a:ext>
            </a:extLst>
          </p:cNvPr>
          <p:cNvSpPr>
            <a:spLocks noGrp="1"/>
          </p:cNvSpPr>
          <p:nvPr>
            <p:ph idx="1"/>
          </p:nvPr>
        </p:nvSpPr>
        <p:spPr/>
        <p:txBody>
          <a:bodyPr>
            <a:normAutofit lnSpcReduction="10000"/>
          </a:bodyPr>
          <a:lstStyle/>
          <a:p>
            <a:pPr marL="0" indent="0">
              <a:buNone/>
            </a:pPr>
            <a:r>
              <a:rPr lang="nl-NL" dirty="0"/>
              <a:t>Programmalijnen:</a:t>
            </a:r>
          </a:p>
          <a:p>
            <a:r>
              <a:rPr lang="nl-NL" dirty="0"/>
              <a:t>IB Beleid en IB architectuur;</a:t>
            </a:r>
          </a:p>
          <a:p>
            <a:r>
              <a:rPr lang="nl-NL" dirty="0"/>
              <a:t>Kwaliteitssysteem;</a:t>
            </a:r>
          </a:p>
          <a:p>
            <a:r>
              <a:rPr lang="nl-NL" dirty="0"/>
              <a:t>Beheerinstrumenten;</a:t>
            </a:r>
          </a:p>
          <a:p>
            <a:r>
              <a:rPr lang="nl-NL" dirty="0"/>
              <a:t>Digitaliseren;</a:t>
            </a:r>
          </a:p>
          <a:p>
            <a:r>
              <a:rPr lang="nl-NL" dirty="0"/>
              <a:t>Saneren;</a:t>
            </a:r>
          </a:p>
          <a:p>
            <a:r>
              <a:rPr lang="nl-NL" dirty="0"/>
              <a:t>Bewustwording;</a:t>
            </a:r>
          </a:p>
          <a:p>
            <a:r>
              <a:rPr lang="nl-NL" dirty="0"/>
              <a:t>Reorganiseren. </a:t>
            </a:r>
          </a:p>
        </p:txBody>
      </p:sp>
    </p:spTree>
    <p:extLst>
      <p:ext uri="{BB962C8B-B14F-4D97-AF65-F5344CB8AC3E}">
        <p14:creationId xmlns:p14="http://schemas.microsoft.com/office/powerpoint/2010/main" val="1024024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8E73B8-7B91-4454-84C6-C64BE90C2E35}"/>
              </a:ext>
            </a:extLst>
          </p:cNvPr>
          <p:cNvSpPr>
            <a:spLocks noGrp="1"/>
          </p:cNvSpPr>
          <p:nvPr>
            <p:ph type="title"/>
          </p:nvPr>
        </p:nvSpPr>
        <p:spPr/>
        <p:txBody>
          <a:bodyPr>
            <a:normAutofit/>
          </a:bodyPr>
          <a:lstStyle/>
          <a:p>
            <a:endParaRPr lang="nl-NL" b="1" dirty="0"/>
          </a:p>
        </p:txBody>
      </p:sp>
      <p:sp>
        <p:nvSpPr>
          <p:cNvPr id="3" name="Tijdelijke aanduiding voor inhoud 2">
            <a:extLst>
              <a:ext uri="{FF2B5EF4-FFF2-40B4-BE49-F238E27FC236}">
                <a16:creationId xmlns:a16="http://schemas.microsoft.com/office/drawing/2014/main" id="{504E18D9-BB15-4469-A678-94D6E80029A3}"/>
              </a:ext>
            </a:extLst>
          </p:cNvPr>
          <p:cNvSpPr>
            <a:spLocks noGrp="1"/>
          </p:cNvSpPr>
          <p:nvPr>
            <p:ph idx="1"/>
          </p:nvPr>
        </p:nvSpPr>
        <p:spPr/>
        <p:txBody>
          <a:bodyPr>
            <a:normAutofit/>
          </a:bodyPr>
          <a:lstStyle/>
          <a:p>
            <a:pPr marL="0" indent="0">
              <a:buNone/>
            </a:pPr>
            <a:endParaRPr lang="nl-NL" b="1" dirty="0"/>
          </a:p>
          <a:p>
            <a:pPr marL="0" indent="0">
              <a:buNone/>
            </a:pPr>
            <a:endParaRPr lang="nl-NL" dirty="0"/>
          </a:p>
        </p:txBody>
      </p:sp>
      <p:pic>
        <p:nvPicPr>
          <p:cNvPr id="4" name="Afbeelding 3">
            <a:extLst>
              <a:ext uri="{FF2B5EF4-FFF2-40B4-BE49-F238E27FC236}">
                <a16:creationId xmlns:a16="http://schemas.microsoft.com/office/drawing/2014/main" id="{75D073B9-CF9F-4307-B025-BAE46BEB9B3C}"/>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847725" y="276131"/>
            <a:ext cx="10839450" cy="6305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47414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79AC081F1EA545875FD8DCD9B709FA" ma:contentTypeVersion="18" ma:contentTypeDescription="Create a new document." ma:contentTypeScope="" ma:versionID="13c0a23065d9a49ac9a814ac843676c1">
  <xsd:schema xmlns:xsd="http://www.w3.org/2001/XMLSchema" xmlns:xs="http://www.w3.org/2001/XMLSchema" xmlns:p="http://schemas.microsoft.com/office/2006/metadata/properties" xmlns:ns2="0941c815-8673-45d9-bee9-a1453d13a96d" xmlns:ns3="da01d95d-9a53-4690-91f2-3ea4d21374f2" targetNamespace="http://schemas.microsoft.com/office/2006/metadata/properties" ma:root="true" ma:fieldsID="ffed2328b44d3216ab2e4b28d8992e7a" ns2:_="" ns3:_="">
    <xsd:import namespace="0941c815-8673-45d9-bee9-a1453d13a96d"/>
    <xsd:import namespace="da01d95d-9a53-4690-91f2-3ea4d21374f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Location"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41c815-8673-45d9-bee9-a1453d13a96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702c36e3-81a3-4f8c-bfa2-ac1adf0ae0c5}" ma:internalName="TaxCatchAll" ma:showField="CatchAllData" ma:web="0941c815-8673-45d9-bee9-a1453d13a96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a01d95d-9a53-4690-91f2-3ea4d21374f2"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ceaa658-fae8-49cd-a23d-c95849ea146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096B876-DF1D-42D9-85D7-8ED643CC29FF}"/>
</file>

<file path=customXml/itemProps2.xml><?xml version="1.0" encoding="utf-8"?>
<ds:datastoreItem xmlns:ds="http://schemas.openxmlformats.org/officeDocument/2006/customXml" ds:itemID="{477EB6BA-8D70-4047-B45F-DAE8E5CF4692}"/>
</file>

<file path=docProps/app.xml><?xml version="1.0" encoding="utf-8"?>
<Properties xmlns="http://schemas.openxmlformats.org/officeDocument/2006/extended-properties" xmlns:vt="http://schemas.openxmlformats.org/officeDocument/2006/docPropsVTypes">
  <TotalTime>2318</TotalTime>
  <Words>1534</Words>
  <Application>Microsoft Office PowerPoint</Application>
  <PresentationFormat>Diavoorstelling (4:3)</PresentationFormat>
  <Paragraphs>113</Paragraphs>
  <Slides>20</Slides>
  <Notes>15</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20</vt:i4>
      </vt:variant>
    </vt:vector>
  </HeadingPairs>
  <TitlesOfParts>
    <vt:vector size="23" baseType="lpstr">
      <vt:lpstr>Arial</vt:lpstr>
      <vt:lpstr>Calibri</vt:lpstr>
      <vt:lpstr>Kantoorthema</vt:lpstr>
      <vt:lpstr>Informatiebeheer gemeente Groningen  </vt:lpstr>
      <vt:lpstr>Forum </vt:lpstr>
      <vt:lpstr>Wie ben ik?</vt:lpstr>
      <vt:lpstr>Wat wil ik jullie vertellen?</vt:lpstr>
      <vt:lpstr>Maar eerst: Informatie !</vt:lpstr>
      <vt:lpstr>Transitie DIV: aanleiding</vt:lpstr>
      <vt:lpstr>Transitie  DIV: Aanpak </vt:lpstr>
      <vt:lpstr>Transitie DIV: uitvoering </vt:lpstr>
      <vt:lpstr>PowerPoint-presentatie</vt:lpstr>
      <vt:lpstr>6 inhoudelijke thema’s /vraagstukken</vt:lpstr>
      <vt:lpstr>PowerPoint-presentatie</vt:lpstr>
      <vt:lpstr>Duurzame toegankelijkhei</vt:lpstr>
      <vt:lpstr>PowerPoint-presentatie</vt:lpstr>
      <vt:lpstr>PowerPoint-presentatie</vt:lpstr>
      <vt:lpstr>PowerPoint-presentatie</vt:lpstr>
      <vt:lpstr>PowerPoint-presentatie</vt:lpstr>
      <vt:lpstr>Ook is belangrijk!</vt:lpstr>
      <vt:lpstr>PowerPoint-presentatie</vt:lpstr>
      <vt:lpstr>De puzzel leggen we samen..</vt:lpstr>
      <vt:lpstr>PowerPoint-presentatie</vt:lpstr>
    </vt:vector>
  </TitlesOfParts>
  <Company>Gemeente Groningen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Zaakgericht Werken</dc:title>
  <dc:creator>ACG</dc:creator>
  <cp:lastModifiedBy>kuzema@xs4all.nl</cp:lastModifiedBy>
  <cp:revision>332</cp:revision>
  <dcterms:created xsi:type="dcterms:W3CDTF">2015-02-06T08:02:10Z</dcterms:created>
  <dcterms:modified xsi:type="dcterms:W3CDTF">2019-12-09T13:49:59Z</dcterms:modified>
</cp:coreProperties>
</file>