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6" r:id="rId3"/>
    <p:sldId id="261" r:id="rId4"/>
    <p:sldId id="259" r:id="rId5"/>
    <p:sldId id="257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16A2D-5778-4486-9C7D-DE1375CAA4F7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4AD51-1938-4572-9D50-226AE5E4CF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6726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54AD51-1938-4572-9D50-226AE5E4CF2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0156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Documentnamen vaak identiek aan bestandsnaam, of met onduidelijke codes of afkortingen. Bij een gemeente werd _verleend gebruikt.</a:t>
            </a:r>
          </a:p>
          <a:p>
            <a:r>
              <a:rPr lang="nl-NL" dirty="0"/>
              <a:t>Documenttype: veel, sommige overlappend of nietszeggend. Voor behandelaar teveel om uit te kiezen. Te weinig: nietszeggend als overig stuk inkomend, of misleidend als inkomende e-mail waar vergunning bij zit.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54AD51-1938-4572-9D50-226AE5E4CF2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0960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Goede documenttypen: voordeel bij bepalen of iets actief gepubliceerd kan worden o.b.v. </a:t>
            </a:r>
            <a:r>
              <a:rPr lang="nl-NL" dirty="0" err="1"/>
              <a:t>Woo</a:t>
            </a:r>
            <a:r>
              <a:rPr lang="nl-NL" dirty="0"/>
              <a:t>, of er persoonsgegevens in zitten (verwerkingsregister) en controle door DIV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54AD51-1938-4572-9D50-226AE5E4CF2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682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CB97-6F9C-4E1C-B363-25EBB062D198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8752-D4F9-46D3-8764-5E9B3EDCB9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0643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CB97-6F9C-4E1C-B363-25EBB062D198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8752-D4F9-46D3-8764-5E9B3EDCB9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0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CB97-6F9C-4E1C-B363-25EBB062D198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8752-D4F9-46D3-8764-5E9B3EDCB9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910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CB97-6F9C-4E1C-B363-25EBB062D198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8752-D4F9-46D3-8764-5E9B3EDCB9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2231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CB97-6F9C-4E1C-B363-25EBB062D198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8752-D4F9-46D3-8764-5E9B3EDCB9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952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CB97-6F9C-4E1C-B363-25EBB062D198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8752-D4F9-46D3-8764-5E9B3EDCB9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365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CB97-6F9C-4E1C-B363-25EBB062D198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8752-D4F9-46D3-8764-5E9B3EDCB9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826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CB97-6F9C-4E1C-B363-25EBB062D198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8752-D4F9-46D3-8764-5E9B3EDCB9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575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CB97-6F9C-4E1C-B363-25EBB062D198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8752-D4F9-46D3-8764-5E9B3EDCB9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940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CB97-6F9C-4E1C-B363-25EBB062D198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8752-D4F9-46D3-8764-5E9B3EDCB9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956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CB97-6F9C-4E1C-B363-25EBB062D198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8752-D4F9-46D3-8764-5E9B3EDCB9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21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4CB97-6F9C-4E1C-B363-25EBB062D198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88752-D4F9-46D3-8764-5E9B3EDCB9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51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CAD67C-6329-47CD-F187-28007F576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387600"/>
          </a:xfrm>
        </p:spPr>
        <p:txBody>
          <a:bodyPr/>
          <a:lstStyle/>
          <a:p>
            <a:pPr algn="l"/>
            <a:r>
              <a:rPr lang="nl-NL" b="1" dirty="0">
                <a:solidFill>
                  <a:schemeClr val="bg1"/>
                </a:solidFill>
              </a:rPr>
              <a:t>Opschonen van zaakdossiers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FAA2A39-0029-AF10-9ED9-362062239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87600"/>
            <a:ext cx="9144000" cy="1655762"/>
          </a:xfrm>
        </p:spPr>
        <p:txBody>
          <a:bodyPr/>
          <a:lstStyle/>
          <a:p>
            <a:pPr algn="l"/>
            <a:r>
              <a:rPr lang="nl-NL" dirty="0">
                <a:solidFill>
                  <a:schemeClr val="bg1"/>
                </a:solidFill>
              </a:rPr>
              <a:t>Uitwisseluurtje KIA Kennisplatform Toezicht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6505B77-26D5-6093-03D5-0E5E1077CD0F}"/>
              </a:ext>
            </a:extLst>
          </p:cNvPr>
          <p:cNvSpPr txBox="1"/>
          <p:nvPr/>
        </p:nvSpPr>
        <p:spPr>
          <a:xfrm>
            <a:off x="0" y="5089306"/>
            <a:ext cx="3547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7 juni</a:t>
            </a:r>
          </a:p>
          <a:p>
            <a:r>
              <a:rPr lang="nl-NL" dirty="0">
                <a:solidFill>
                  <a:schemeClr val="bg1"/>
                </a:solidFill>
              </a:rPr>
              <a:t>Caroline de Hart</a:t>
            </a:r>
          </a:p>
        </p:txBody>
      </p:sp>
      <p:pic>
        <p:nvPicPr>
          <p:cNvPr id="14" name="Afbeelding 13" descr="Afbeelding met tekst, Lettertype, schermopname, lijn">
            <a:extLst>
              <a:ext uri="{FF2B5EF4-FFF2-40B4-BE49-F238E27FC236}">
                <a16:creationId xmlns:a16="http://schemas.microsoft.com/office/drawing/2014/main" id="{C4FB2D49-005C-52BE-54CF-79E01BA3F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705" y="5031471"/>
            <a:ext cx="5294376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07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6129D3-368B-30F6-1E32-77574C39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0515600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Conclusie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D71248C-8AAD-8859-DDA0-7688A1FCCBAB}"/>
              </a:ext>
            </a:extLst>
          </p:cNvPr>
          <p:cNvSpPr txBox="1"/>
          <p:nvPr/>
        </p:nvSpPr>
        <p:spPr>
          <a:xfrm>
            <a:off x="0" y="2152650"/>
            <a:ext cx="9143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Opschonen blijft een vereiste, anders extra kosten voor personeel van en opslag bij archiefdienst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F5BB2B5-8D18-9BC8-69EA-0672E202EE72}"/>
              </a:ext>
            </a:extLst>
          </p:cNvPr>
          <p:cNvSpPr txBox="1"/>
          <p:nvPr/>
        </p:nvSpPr>
        <p:spPr>
          <a:xfrm>
            <a:off x="0" y="2799278"/>
            <a:ext cx="3983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Opschonen op basis van documenttype?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8F6714A-5C75-220D-3F60-2FD133E0F878}"/>
              </a:ext>
            </a:extLst>
          </p:cNvPr>
          <p:cNvSpPr txBox="1"/>
          <p:nvPr/>
        </p:nvSpPr>
        <p:spPr>
          <a:xfrm>
            <a:off x="0" y="3445906"/>
            <a:ext cx="537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Vervolg: afspraken maken over gebruik documenttypen</a:t>
            </a:r>
          </a:p>
        </p:txBody>
      </p:sp>
    </p:spTree>
    <p:extLst>
      <p:ext uri="{BB962C8B-B14F-4D97-AF65-F5344CB8AC3E}">
        <p14:creationId xmlns:p14="http://schemas.microsoft.com/office/powerpoint/2010/main" val="1012269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276D51-8157-CF8F-21F4-DDB645DA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Afbeelding 3" descr="Afbeelding met kaart, tekst">
            <a:extLst>
              <a:ext uri="{FF2B5EF4-FFF2-40B4-BE49-F238E27FC236}">
                <a16:creationId xmlns:a16="http://schemas.microsoft.com/office/drawing/2014/main" id="{207123F5-C747-D726-AF87-850B82FA9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716" y="550508"/>
            <a:ext cx="7317892" cy="3941358"/>
          </a:xfrm>
          <a:prstGeom prst="rect">
            <a:avLst/>
          </a:prstGeom>
        </p:spPr>
      </p:pic>
      <p:pic>
        <p:nvPicPr>
          <p:cNvPr id="10" name="Afbeelding 9" descr="Afbeelding met schermopname, Kleurrijkheid, lijn, Graphics">
            <a:extLst>
              <a:ext uri="{FF2B5EF4-FFF2-40B4-BE49-F238E27FC236}">
                <a16:creationId xmlns:a16="http://schemas.microsoft.com/office/drawing/2014/main" id="{75266EE9-4BE0-C378-B5A4-E61524BFE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50" y="4745151"/>
            <a:ext cx="5233427" cy="70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3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97AFC-4C17-A23A-3725-EDDFDC322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0515600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Opschonen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AEDDAC2-544C-8648-E13C-B71704859D30}"/>
              </a:ext>
            </a:extLst>
          </p:cNvPr>
          <p:cNvSpPr txBox="1"/>
          <p:nvPr/>
        </p:nvSpPr>
        <p:spPr>
          <a:xfrm>
            <a:off x="488951" y="2019300"/>
            <a:ext cx="6546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Opschonen houdt in dat uit een dossier de documenten worden verwijderd die niet blijvend bewaard moeten worden. 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9857DA1-FCB8-4FA7-C5C3-234F4FD8E4D4}"/>
              </a:ext>
            </a:extLst>
          </p:cNvPr>
          <p:cNvSpPr txBox="1"/>
          <p:nvPr/>
        </p:nvSpPr>
        <p:spPr>
          <a:xfrm>
            <a:off x="488951" y="3175000"/>
            <a:ext cx="6744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Dit zijn documenten die op termijn niet meer nodig zijn voor de bedrijfsvoering, verantwoording of voor het doen van historisch onderzoek.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3811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B388B1-A060-442E-F281-DA4160B0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0515600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Aanleiding voor het onderzoek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A330E2-DCEC-881E-63D6-E028A4AAE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Selectielijst 2017: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Frutiger LT Std 55 Roman"/>
              </a:rPr>
              <a:t>Met deze procesgerichte Selectielijst 2017 krijgen alle archiefbescheiden, die in het kader van de uitvoering van een zaak zijn vastgelegd, een gelijke waardering op basis van het resultaat. 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Frutiger LT Std 55 Roman"/>
              </a:rPr>
              <a:t>De archiefbescheiden die niet van wezenlijk belang zijn voor reconstructie van de zaak mogen worden ‘opgeschoond’.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5910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61D8CB-CD28-1CCB-582B-5FE360B13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371475"/>
            <a:ext cx="4044950" cy="1325563"/>
          </a:xfrm>
        </p:spPr>
        <p:txBody>
          <a:bodyPr/>
          <a:lstStyle/>
          <a:p>
            <a:r>
              <a:rPr lang="nl-NL" b="1" dirty="0"/>
              <a:t>Selectielijst 2012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1D274AB-3A83-85E9-D1E2-A106CA599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83953"/>
            <a:ext cx="5387807" cy="2690093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2F9009F-AA48-93F2-FECA-60C2A1D52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254" y="2666892"/>
            <a:ext cx="6239746" cy="152421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7C3A402-E94E-F9CD-155B-99336C2466CC}"/>
              </a:ext>
            </a:extLst>
          </p:cNvPr>
          <p:cNvSpPr txBox="1"/>
          <p:nvPr/>
        </p:nvSpPr>
        <p:spPr>
          <a:xfrm>
            <a:off x="6616700" y="649535"/>
            <a:ext cx="39993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dirty="0">
                <a:latin typeface="+mj-lt"/>
              </a:rPr>
              <a:t>Selectielijst 2017</a:t>
            </a:r>
          </a:p>
        </p:txBody>
      </p:sp>
    </p:spTree>
    <p:extLst>
      <p:ext uri="{BB962C8B-B14F-4D97-AF65-F5344CB8AC3E}">
        <p14:creationId xmlns:p14="http://schemas.microsoft.com/office/powerpoint/2010/main" val="2507718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BCA854-2ABE-ABB8-DD45-1F28157E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0515600" cy="1325563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Zaalberg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E291D94-D6FD-BCF4-B07D-EECB0EC0EF3A}"/>
              </a:ext>
            </a:extLst>
          </p:cNvPr>
          <p:cNvSpPr txBox="1"/>
          <p:nvPr/>
        </p:nvSpPr>
        <p:spPr>
          <a:xfrm>
            <a:off x="510363" y="1835888"/>
            <a:ext cx="8321749" cy="16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15"/>
              </a:spcAft>
            </a:pPr>
            <a:r>
              <a:rPr lang="nl-NL" sz="1800" i="1" dirty="0">
                <a:solidFill>
                  <a:srgbClr val="009EAE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dossier van een verleende bouwvergunning bevat in uw ogen de beschikking, de gewaarmerkte bijlage(n) en de melding “bouw gereed”.</a:t>
            </a:r>
            <a:endParaRPr lang="nl-N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1800" i="1" dirty="0">
                <a:solidFill>
                  <a:srgbClr val="009EAE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vraagt hoe lang andere documenten die in het proces ontstaan, zoals ontwerptekeningen, de niet publiceerbare aanvraag, interne memo’s etc. bewaard blijven?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D5085E4-6DC1-1474-5685-5567CDB2624C}"/>
              </a:ext>
            </a:extLst>
          </p:cNvPr>
          <p:cNvSpPr txBox="1"/>
          <p:nvPr/>
        </p:nvSpPr>
        <p:spPr>
          <a:xfrm>
            <a:off x="510363" y="4082903"/>
            <a:ext cx="9073115" cy="16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15"/>
              </a:spcAft>
            </a:pPr>
            <a:r>
              <a:rPr lang="nl-NL" sz="1800" dirty="0">
                <a:solidFill>
                  <a:srgbClr val="009EAE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kunt voor deze documenten een eigen bewaartermijn opstellen, rekening houdend met belangen van o.a.  bedrijfsvoering, privacy, bewijs en verantwoording. Ook kunt u de bewaartermijnen baseren op termijnen van de voorgaande selectielijst(en). Op grond hiervan kunt u een bewaartermijn van 20 jaar hanteren voor diverse bescheiden.</a:t>
            </a:r>
            <a:endParaRPr lang="nl-N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1800" dirty="0">
                <a:solidFill>
                  <a:srgbClr val="009EAE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Wij adviseren u vooraf te overleggen met uw archivaris.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0661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D17A22-92E4-918E-2EF5-8210D6A3A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0515600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Onderzoeksvraag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B121513-0A15-2C5E-3858-00B6BE0C8A7D}"/>
              </a:ext>
            </a:extLst>
          </p:cNvPr>
          <p:cNvSpPr txBox="1"/>
          <p:nvPr/>
        </p:nvSpPr>
        <p:spPr>
          <a:xfrm>
            <a:off x="838200" y="2044700"/>
            <a:ext cx="6287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Wat zijn de gevolgen als je niet meer opschoont?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F7D0C8D-A2E1-C6E1-AD20-6553D6488CD2}"/>
              </a:ext>
            </a:extLst>
          </p:cNvPr>
          <p:cNvSpPr txBox="1"/>
          <p:nvPr/>
        </p:nvSpPr>
        <p:spPr>
          <a:xfrm>
            <a:off x="1244600" y="2698750"/>
            <a:ext cx="62928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nl-NL" sz="1800" b="0" i="0" u="none" strike="noStrike" baseline="0" dirty="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Hoeveel van de documenten kunnen opgeschoond worden?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Hoeveel MB kan er opgeschoond worden? 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Wat is de impact op de openbaarheid? 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Wat is de impact op de toegankelijkheid en overzichtelijkheid?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Hoe kan opschonen het beste uitgevoerd worden?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4011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6227E-AA8C-3FAE-6966-1EC4C056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0515600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Aanpak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18011DB-DD69-FC14-1BBB-63212D9280AC}"/>
              </a:ext>
            </a:extLst>
          </p:cNvPr>
          <p:cNvSpPr txBox="1"/>
          <p:nvPr/>
        </p:nvSpPr>
        <p:spPr>
          <a:xfrm>
            <a:off x="544149" y="1681034"/>
            <a:ext cx="5520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Zaaktype omgevingsvergunning bouw, resultaat verleend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4E0C1AD-09C5-84EC-9EE3-7F761BE7C79B}"/>
              </a:ext>
            </a:extLst>
          </p:cNvPr>
          <p:cNvSpPr txBox="1"/>
          <p:nvPr/>
        </p:nvSpPr>
        <p:spPr>
          <a:xfrm>
            <a:off x="514350" y="2150249"/>
            <a:ext cx="3683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 afgehandelde zaken, 3 gemeenten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FF80CE8-2E5A-F242-05C0-72E5166D0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9348"/>
            <a:ext cx="12192000" cy="530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9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6C049C-FF97-C3B1-D65E-5E29457A9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0515600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Resultaat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A109AC2-0613-0946-0F57-BBBD56F56399}"/>
              </a:ext>
            </a:extLst>
          </p:cNvPr>
          <p:cNvSpPr txBox="1"/>
          <p:nvPr/>
        </p:nvSpPr>
        <p:spPr>
          <a:xfrm>
            <a:off x="990600" y="2425700"/>
            <a:ext cx="65135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55% van de documenten is vernietigbaar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40% van de MB’s is vernietigbaar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Gemiddeld 2 vertrouwelijke te vernietigen documenten per zaak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Documentnamen vaak onduidelijk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Documenttypen: te veel, te weinig en precies goed</a:t>
            </a:r>
          </a:p>
        </p:txBody>
      </p:sp>
    </p:spTree>
    <p:extLst>
      <p:ext uri="{BB962C8B-B14F-4D97-AF65-F5344CB8AC3E}">
        <p14:creationId xmlns:p14="http://schemas.microsoft.com/office/powerpoint/2010/main" val="187024053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0EBAF5-C094-4BCD-99B3-BB7275D42C78}"/>
</file>

<file path=customXml/itemProps2.xml><?xml version="1.0" encoding="utf-8"?>
<ds:datastoreItem xmlns:ds="http://schemas.openxmlformats.org/officeDocument/2006/customXml" ds:itemID="{A77EC4F3-61F9-4867-AB02-14C476B9A83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222</TotalTime>
  <Words>457</Words>
  <Application>Microsoft Office PowerPoint</Application>
  <PresentationFormat>Breedbeeld</PresentationFormat>
  <Paragraphs>46</Paragraphs>
  <Slides>10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Frutiger LT Std 55 Roman</vt:lpstr>
      <vt:lpstr>Helvetica</vt:lpstr>
      <vt:lpstr>Symbol</vt:lpstr>
      <vt:lpstr>Kantoorthema</vt:lpstr>
      <vt:lpstr>Opschonen van zaakdossiers</vt:lpstr>
      <vt:lpstr>PowerPoint-presentatie</vt:lpstr>
      <vt:lpstr>Opschonen</vt:lpstr>
      <vt:lpstr>Aanleiding voor het onderzoek</vt:lpstr>
      <vt:lpstr>Selectielijst 2012</vt:lpstr>
      <vt:lpstr>Zaalberg</vt:lpstr>
      <vt:lpstr>Onderzoeksvraag</vt:lpstr>
      <vt:lpstr>Aanpak</vt:lpstr>
      <vt:lpstr>Resultaat</vt:lpstr>
      <vt:lpstr>Conclusie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Opschonen van zaakdossiers</dc:title>
  <dc:creator>Caroline de Hart</dc:creator>
  <cp:lastModifiedBy>Caroline de Hart</cp:lastModifiedBy>
  <cp:revision>6</cp:revision>
  <dcterms:created xsi:type="dcterms:W3CDTF">2023-05-30T09:29:14Z</dcterms:created>
  <dcterms:modified xsi:type="dcterms:W3CDTF">2023-06-01T09:20:36Z</dcterms:modified>
</cp:coreProperties>
</file>